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 id="2147483665" r:id="rId3"/>
  </p:sldMasterIdLst>
  <p:notesMasterIdLst>
    <p:notesMasterId r:id="rId42"/>
  </p:notesMasterIdLst>
  <p:sldIdLst>
    <p:sldId id="256" r:id="rId4"/>
    <p:sldId id="267" r:id="rId5"/>
    <p:sldId id="268" r:id="rId6"/>
    <p:sldId id="272" r:id="rId7"/>
    <p:sldId id="269" r:id="rId8"/>
    <p:sldId id="305" r:id="rId9"/>
    <p:sldId id="281" r:id="rId10"/>
    <p:sldId id="282" r:id="rId11"/>
    <p:sldId id="283" r:id="rId12"/>
    <p:sldId id="332" r:id="rId13"/>
    <p:sldId id="309" r:id="rId14"/>
    <p:sldId id="310" r:id="rId15"/>
    <p:sldId id="311" r:id="rId16"/>
    <p:sldId id="312" r:id="rId17"/>
    <p:sldId id="313" r:id="rId18"/>
    <p:sldId id="314" r:id="rId19"/>
    <p:sldId id="315" r:id="rId20"/>
    <p:sldId id="316" r:id="rId21"/>
    <p:sldId id="317" r:id="rId22"/>
    <p:sldId id="318" r:id="rId23"/>
    <p:sldId id="343" r:id="rId24"/>
    <p:sldId id="319" r:id="rId25"/>
    <p:sldId id="320" r:id="rId26"/>
    <p:sldId id="321" r:id="rId27"/>
    <p:sldId id="342" r:id="rId28"/>
    <p:sldId id="322" r:id="rId29"/>
    <p:sldId id="331" r:id="rId30"/>
    <p:sldId id="324" r:id="rId31"/>
    <p:sldId id="325" r:id="rId32"/>
    <p:sldId id="326" r:id="rId33"/>
    <p:sldId id="327" r:id="rId34"/>
    <p:sldId id="328" r:id="rId35"/>
    <p:sldId id="329" r:id="rId36"/>
    <p:sldId id="330" r:id="rId37"/>
    <p:sldId id="344" r:id="rId38"/>
    <p:sldId id="355" r:id="rId39"/>
    <p:sldId id="356" r:id="rId40"/>
    <p:sldId id="334" r:id="rId4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charset="-128"/>
        <a:cs typeface="+mn-cs"/>
      </a:defRPr>
    </a:lvl5pPr>
    <a:lvl6pPr marL="2286000" algn="l" defTabSz="914400" rtl="0" eaLnBrk="1" latinLnBrk="0" hangingPunct="1">
      <a:defRPr kern="1200">
        <a:solidFill>
          <a:schemeClr val="tx1"/>
        </a:solidFill>
        <a:latin typeface="Arial" pitchFamily="34" charset="0"/>
        <a:ea typeface="ヒラギノ角ゴ Pro W3" charset="-128"/>
        <a:cs typeface="+mn-cs"/>
      </a:defRPr>
    </a:lvl6pPr>
    <a:lvl7pPr marL="2743200" algn="l" defTabSz="914400" rtl="0" eaLnBrk="1" latinLnBrk="0" hangingPunct="1">
      <a:defRPr kern="1200">
        <a:solidFill>
          <a:schemeClr val="tx1"/>
        </a:solidFill>
        <a:latin typeface="Arial" pitchFamily="34" charset="0"/>
        <a:ea typeface="ヒラギノ角ゴ Pro W3" charset="-128"/>
        <a:cs typeface="+mn-cs"/>
      </a:defRPr>
    </a:lvl7pPr>
    <a:lvl8pPr marL="3200400" algn="l" defTabSz="914400" rtl="0" eaLnBrk="1" latinLnBrk="0" hangingPunct="1">
      <a:defRPr kern="1200">
        <a:solidFill>
          <a:schemeClr val="tx1"/>
        </a:solidFill>
        <a:latin typeface="Arial" pitchFamily="34" charset="0"/>
        <a:ea typeface="ヒラギノ角ゴ Pro W3" charset="-128"/>
        <a:cs typeface="+mn-cs"/>
      </a:defRPr>
    </a:lvl8pPr>
    <a:lvl9pPr marL="3657600" algn="l" defTabSz="914400" rtl="0" eaLnBrk="1" latinLnBrk="0" hangingPunct="1">
      <a:defRPr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FA1"/>
    <a:srgbClr val="404040"/>
    <a:srgbClr val="808080"/>
    <a:srgbClr val="CCCCCC"/>
    <a:srgbClr val="E17068"/>
    <a:srgbClr val="FE454A"/>
    <a:srgbClr val="E10202"/>
    <a:srgbClr val="EF414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24" autoAdjust="0"/>
    <p:restoredTop sz="94660"/>
  </p:normalViewPr>
  <p:slideViewPr>
    <p:cSldViewPr snapToObjects="1">
      <p:cViewPr>
        <p:scale>
          <a:sx n="50" d="100"/>
          <a:sy n="50" d="100"/>
        </p:scale>
        <p:origin x="-1800" y="-510"/>
      </p:cViewPr>
      <p:guideLst>
        <p:guide orient="horz" pos="-4"/>
        <p:guide pos="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731D744-AD36-466A-824B-02179852164D}" type="datetime1">
              <a:rPr lang="en-US"/>
              <a:pPr>
                <a:defRPr/>
              </a:pPr>
              <a:t>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E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3E6CCBB4-0414-43CB-8443-A38C61B34748}" type="slidenum">
              <a:rPr lang="en-US"/>
              <a:pPr>
                <a:defRPr/>
              </a:pPr>
              <a:t>‹Nº›</a:t>
            </a:fld>
            <a:endParaRPr lang="en-US"/>
          </a:p>
        </p:txBody>
      </p:sp>
    </p:spTree>
    <p:extLst>
      <p:ext uri="{BB962C8B-B14F-4D97-AF65-F5344CB8AC3E}">
        <p14:creationId xmlns:p14="http://schemas.microsoft.com/office/powerpoint/2010/main" xmlns="" val="138436102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8611" name="2 Marcador de notas"/>
          <p:cNvSpPr>
            <a:spLocks noGrp="1"/>
          </p:cNvSpPr>
          <p:nvPr>
            <p:ph type="body" idx="1"/>
          </p:nvPr>
        </p:nvSpPr>
        <p:spPr bwMode="auto">
          <a:noFill/>
        </p:spPr>
        <p:txBody>
          <a:bodyPr/>
          <a:lstStyle/>
          <a:p>
            <a:pPr eaLnBrk="1" hangingPunct="1"/>
            <a:endParaRPr lang="es-AR" smtClean="0"/>
          </a:p>
        </p:txBody>
      </p:sp>
      <p:sp>
        <p:nvSpPr>
          <p:cNvPr id="68612" name="3 Marcador de número de diapositiva"/>
          <p:cNvSpPr>
            <a:spLocks noGrp="1"/>
          </p:cNvSpPr>
          <p:nvPr>
            <p:ph type="sldNum" sz="quarter" idx="5"/>
          </p:nvPr>
        </p:nvSpPr>
        <p:spPr bwMode="auto">
          <a:noFill/>
          <a:ln>
            <a:miter lim="800000"/>
            <a:headEnd/>
            <a:tailEnd/>
          </a:ln>
        </p:spPr>
        <p:txBody>
          <a:bodyPr/>
          <a:lstStyle/>
          <a:p>
            <a:fld id="{AB49D74A-7328-4489-A3E1-1B8B17FC96B0}" type="slidenum">
              <a:rPr lang="es-AR" smtClean="0">
                <a:latin typeface="Arial" pitchFamily="34" charset="0"/>
              </a:rPr>
              <a:pPr/>
              <a:t>2</a:t>
            </a:fld>
            <a:endParaRPr lang="es-A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s-AR" smtClean="0"/>
          </a:p>
        </p:txBody>
      </p:sp>
      <p:sp>
        <p:nvSpPr>
          <p:cNvPr id="70660"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charset="-128"/>
              </a:defRPr>
            </a:lvl1pPr>
            <a:lvl2pPr marL="742950" indent="-285750" eaLnBrk="0" hangingPunct="0">
              <a:defRPr>
                <a:solidFill>
                  <a:schemeClr val="tx1"/>
                </a:solidFill>
                <a:latin typeface="Arial" pitchFamily="34" charset="0"/>
                <a:ea typeface="ヒラギノ角ゴ Pro W3" charset="-128"/>
              </a:defRPr>
            </a:lvl2pPr>
            <a:lvl3pPr marL="1143000" indent="-228600" eaLnBrk="0" hangingPunct="0">
              <a:defRPr>
                <a:solidFill>
                  <a:schemeClr val="tx1"/>
                </a:solidFill>
                <a:latin typeface="Arial" pitchFamily="34" charset="0"/>
                <a:ea typeface="ヒラギノ角ゴ Pro W3" charset="-128"/>
              </a:defRPr>
            </a:lvl3pPr>
            <a:lvl4pPr marL="1600200" indent="-228600" eaLnBrk="0" hangingPunct="0">
              <a:defRPr>
                <a:solidFill>
                  <a:schemeClr val="tx1"/>
                </a:solidFill>
                <a:latin typeface="Arial" pitchFamily="34" charset="0"/>
                <a:ea typeface="ヒラギノ角ゴ Pro W3" charset="-128"/>
              </a:defRPr>
            </a:lvl4pPr>
            <a:lvl5pPr marL="2057400" indent="-228600" eaLnBrk="0" hangingPunct="0">
              <a:defRPr>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charset="-128"/>
              </a:defRPr>
            </a:lvl9pPr>
          </a:lstStyle>
          <a:p>
            <a:pPr eaLnBrk="1" hangingPunct="1"/>
            <a:fld id="{10D6B7F0-9B54-4AF4-9767-6ECE81F3E924}" type="slidenum">
              <a:rPr lang="es-AR" smtClean="0">
                <a:solidFill>
                  <a:prstClr val="black"/>
                </a:solidFill>
              </a:rPr>
              <a:pPr eaLnBrk="1" hangingPunct="1"/>
              <a:t>36</a:t>
            </a:fld>
            <a:endParaRPr lang="es-AR"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s-AR" smtClean="0"/>
          </a:p>
        </p:txBody>
      </p:sp>
      <p:sp>
        <p:nvSpPr>
          <p:cNvPr id="70660"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charset="-128"/>
              </a:defRPr>
            </a:lvl1pPr>
            <a:lvl2pPr marL="742950" indent="-285750" eaLnBrk="0" hangingPunct="0">
              <a:defRPr>
                <a:solidFill>
                  <a:schemeClr val="tx1"/>
                </a:solidFill>
                <a:latin typeface="Arial" pitchFamily="34" charset="0"/>
                <a:ea typeface="ヒラギノ角ゴ Pro W3" charset="-128"/>
              </a:defRPr>
            </a:lvl2pPr>
            <a:lvl3pPr marL="1143000" indent="-228600" eaLnBrk="0" hangingPunct="0">
              <a:defRPr>
                <a:solidFill>
                  <a:schemeClr val="tx1"/>
                </a:solidFill>
                <a:latin typeface="Arial" pitchFamily="34" charset="0"/>
                <a:ea typeface="ヒラギノ角ゴ Pro W3" charset="-128"/>
              </a:defRPr>
            </a:lvl3pPr>
            <a:lvl4pPr marL="1600200" indent="-228600" eaLnBrk="0" hangingPunct="0">
              <a:defRPr>
                <a:solidFill>
                  <a:schemeClr val="tx1"/>
                </a:solidFill>
                <a:latin typeface="Arial" pitchFamily="34" charset="0"/>
                <a:ea typeface="ヒラギノ角ゴ Pro W3" charset="-128"/>
              </a:defRPr>
            </a:lvl4pPr>
            <a:lvl5pPr marL="2057400" indent="-228600" eaLnBrk="0" hangingPunct="0">
              <a:defRPr>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charset="-128"/>
              </a:defRPr>
            </a:lvl9pPr>
          </a:lstStyle>
          <a:p>
            <a:pPr eaLnBrk="1" hangingPunct="1"/>
            <a:fld id="{10D6B7F0-9B54-4AF4-9767-6ECE81F3E924}" type="slidenum">
              <a:rPr lang="es-AR" smtClean="0">
                <a:solidFill>
                  <a:prstClr val="black"/>
                </a:solidFill>
              </a:rPr>
              <a:pPr eaLnBrk="1" hangingPunct="1"/>
              <a:t>37</a:t>
            </a:fld>
            <a:endParaRPr lang="es-AR"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9635" name="2 Marcador de notas"/>
          <p:cNvSpPr>
            <a:spLocks noGrp="1"/>
          </p:cNvSpPr>
          <p:nvPr>
            <p:ph type="body" idx="1"/>
          </p:nvPr>
        </p:nvSpPr>
        <p:spPr bwMode="auto">
          <a:noFill/>
        </p:spPr>
        <p:txBody>
          <a:bodyPr/>
          <a:lstStyle/>
          <a:p>
            <a:pPr eaLnBrk="1" hangingPunct="1"/>
            <a:endParaRPr lang="es-AR" dirty="0" smtClean="0"/>
          </a:p>
        </p:txBody>
      </p:sp>
      <p:sp>
        <p:nvSpPr>
          <p:cNvPr id="69636" name="3 Marcador de número de diapositiva"/>
          <p:cNvSpPr>
            <a:spLocks noGrp="1"/>
          </p:cNvSpPr>
          <p:nvPr>
            <p:ph type="sldNum" sz="quarter" idx="5"/>
          </p:nvPr>
        </p:nvSpPr>
        <p:spPr bwMode="auto">
          <a:noFill/>
          <a:ln>
            <a:miter lim="800000"/>
            <a:headEnd/>
            <a:tailEnd/>
          </a:ln>
        </p:spPr>
        <p:txBody>
          <a:bodyPr/>
          <a:lstStyle/>
          <a:p>
            <a:fld id="{F7D972E2-69D8-43ED-9A5D-6DC0126D4E02}" type="slidenum">
              <a:rPr lang="es-AR" smtClean="0">
                <a:latin typeface="Arial" pitchFamily="34" charset="0"/>
              </a:rPr>
              <a:pPr/>
              <a:t>3</a:t>
            </a:fld>
            <a:endParaRPr lang="es-A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eaLnBrk="1" hangingPunct="1">
              <a:spcBef>
                <a:spcPct val="0"/>
              </a:spcBef>
            </a:pPr>
            <a:r>
              <a:rPr lang="es-MX" dirty="0" smtClean="0"/>
              <a:t>El proceso de globalización y de apertura de mercado que vive el planeta, ha generado el mayor aumento migratorio y de desplazamiento de trabajadores en la historia de la humanidad. Este fenómeno, ha generado una serie de dificultades tanto en los países de origen como de destino, desarrollándose innumerables situaciones de pobreza, mercados de trabajo informales, transculturización y dificultades con la fuga de divisas.</a:t>
            </a:r>
          </a:p>
          <a:p>
            <a:pPr eaLnBrk="1" hangingPunct="1">
              <a:spcBef>
                <a:spcPct val="0"/>
              </a:spcBef>
            </a:pPr>
            <a:endParaRPr lang="es-MX" dirty="0" smtClean="0"/>
          </a:p>
          <a:p>
            <a:pPr eaLnBrk="1" hangingPunct="1">
              <a:spcBef>
                <a:spcPct val="0"/>
              </a:spcBef>
            </a:pPr>
            <a:r>
              <a:rPr lang="es-MX" dirty="0" smtClean="0"/>
              <a:t>En este sentido, los Convenios de Seguridad Social, se presentan como la herramienta más efectiva para aminorar los efectos sociales y económicos de largo plazo del proceso migratorio y globalizador. Además permite afianzar y resolver las contingencias sociales producidas en el desplazamiento de los trabajadores producto de las inversiones de empresas extranjeras.</a:t>
            </a:r>
          </a:p>
        </p:txBody>
      </p:sp>
      <p:sp>
        <p:nvSpPr>
          <p:cNvPr id="4" name="3 Marcador de número de diapositiva"/>
          <p:cNvSpPr>
            <a:spLocks noGrp="1"/>
          </p:cNvSpPr>
          <p:nvPr>
            <p:ph type="sldNum" sz="quarter" idx="10"/>
          </p:nvPr>
        </p:nvSpPr>
        <p:spPr/>
        <p:txBody>
          <a:bodyPr/>
          <a:lstStyle/>
          <a:p>
            <a:pPr>
              <a:defRPr/>
            </a:pPr>
            <a:fld id="{3E6CCBB4-0414-43CB-8443-A38C61B34748}"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ln>
            <a:miter lim="800000"/>
            <a:headEnd/>
            <a:tailEnd/>
          </a:ln>
        </p:spPr>
        <p:txBody>
          <a:bodyPr/>
          <a:lstStyle/>
          <a:p>
            <a:fld id="{6A738181-AA70-4CBC-B137-9AAD27C94BDA}" type="slidenum">
              <a:rPr lang="es-CL" smtClean="0">
                <a:latin typeface="Arial" pitchFamily="34" charset="0"/>
              </a:rPr>
              <a:pPr/>
              <a:t>6</a:t>
            </a:fld>
            <a:endParaRPr lang="es-CL" smtClean="0">
              <a:latin typeface="Arial" pitchFamily="34" charset="0"/>
            </a:endParaRPr>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xfrm>
            <a:off x="914400" y="4340225"/>
            <a:ext cx="5029200" cy="4117975"/>
          </a:xfrm>
          <a:noFill/>
        </p:spPr>
        <p:txBody>
          <a:bodyPr/>
          <a:lstStyle/>
          <a:p>
            <a:pPr eaLnBrk="1" hangingPunct="1">
              <a:spcBef>
                <a:spcPct val="0"/>
              </a:spcBef>
            </a:pPr>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ln>
            <a:miter lim="800000"/>
            <a:headEnd/>
            <a:tailEnd/>
          </a:ln>
        </p:spPr>
        <p:txBody>
          <a:bodyPr/>
          <a:lstStyle/>
          <a:p>
            <a:fld id="{6A738181-AA70-4CBC-B137-9AAD27C94BDA}" type="slidenum">
              <a:rPr lang="es-CL" smtClean="0">
                <a:latin typeface="Arial" pitchFamily="34" charset="0"/>
              </a:rPr>
              <a:pPr/>
              <a:t>7</a:t>
            </a:fld>
            <a:endParaRPr lang="es-CL" smtClean="0">
              <a:latin typeface="Arial" pitchFamily="34" charset="0"/>
            </a:endParaRPr>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xfrm>
            <a:off x="914400" y="4340225"/>
            <a:ext cx="5029200" cy="4117975"/>
          </a:xfrm>
          <a:noFill/>
        </p:spPr>
        <p:txBody>
          <a:bodyPr/>
          <a:lstStyle/>
          <a:p>
            <a:pPr eaLnBrk="1" hangingPunct="1">
              <a:spcBef>
                <a:spcPct val="0"/>
              </a:spcBef>
            </a:pPr>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ln>
            <a:miter lim="800000"/>
            <a:headEnd/>
            <a:tailEnd/>
          </a:ln>
        </p:spPr>
        <p:txBody>
          <a:bodyPr/>
          <a:lstStyle/>
          <a:p>
            <a:fld id="{5A6C3F4C-286F-472A-89E0-BAA32CED31E3}" type="slidenum">
              <a:rPr lang="es-CL" smtClean="0">
                <a:latin typeface="Arial" pitchFamily="34" charset="0"/>
              </a:rPr>
              <a:pPr/>
              <a:t>8</a:t>
            </a:fld>
            <a:endParaRPr lang="es-CL" smtClean="0">
              <a:latin typeface="Arial" pitchFamily="34" charset="0"/>
            </a:endParaRPr>
          </a:p>
        </p:txBody>
      </p:sp>
      <p:sp>
        <p:nvSpPr>
          <p:cNvPr id="81923" name="Rectangle 2"/>
          <p:cNvSpPr>
            <a:spLocks noGrp="1" noRot="1" noChangeAspect="1" noChangeArrowheads="1" noTextEdit="1"/>
          </p:cNvSpPr>
          <p:nvPr>
            <p:ph type="sldImg"/>
          </p:nvPr>
        </p:nvSpPr>
        <p:spPr bwMode="auto">
          <a:xfrm>
            <a:off x="1130300" y="673100"/>
            <a:ext cx="4598988" cy="3449638"/>
          </a:xfrm>
          <a:noFill/>
          <a:ln>
            <a:solidFill>
              <a:srgbClr val="000000"/>
            </a:solidFill>
            <a:miter lim="800000"/>
            <a:headEnd/>
            <a:tailEnd/>
          </a:ln>
        </p:spPr>
      </p:sp>
      <p:sp>
        <p:nvSpPr>
          <p:cNvPr id="81924" name="Rectangle 3"/>
          <p:cNvSpPr>
            <a:spLocks noGrp="1" noChangeArrowheads="1"/>
          </p:cNvSpPr>
          <p:nvPr>
            <p:ph type="body" idx="1"/>
          </p:nvPr>
        </p:nvSpPr>
        <p:spPr bwMode="auto">
          <a:xfrm>
            <a:off x="895350" y="4346575"/>
            <a:ext cx="5067300" cy="4124325"/>
          </a:xfrm>
          <a:noFill/>
        </p:spPr>
        <p:txBody>
          <a:bodyPr/>
          <a:lstStyle/>
          <a:p>
            <a:pPr eaLnBrk="1" hangingPunct="1">
              <a:spcBef>
                <a:spcPct val="0"/>
              </a:spcBef>
            </a:pPr>
            <a:endParaRPr lang="es-ES_tradnl"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ln>
            <a:miter lim="800000"/>
            <a:headEnd/>
            <a:tailEnd/>
          </a:ln>
        </p:spPr>
        <p:txBody>
          <a:bodyPr/>
          <a:lstStyle/>
          <a:p>
            <a:fld id="{9DBC6259-E08D-4F10-9479-F3913312F3E4}" type="slidenum">
              <a:rPr lang="es-CL" smtClean="0">
                <a:latin typeface="Arial" pitchFamily="34" charset="0"/>
              </a:rPr>
              <a:pPr/>
              <a:t>9</a:t>
            </a:fld>
            <a:endParaRPr lang="es-CL" smtClean="0">
              <a:latin typeface="Arial" pitchFamily="34" charset="0"/>
            </a:endParaRPr>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xfrm>
            <a:off x="914400" y="4340225"/>
            <a:ext cx="5029200" cy="4117975"/>
          </a:xfrm>
          <a:noFill/>
        </p:spPr>
        <p:txBody>
          <a:bodyPr/>
          <a:lstStyle/>
          <a:p>
            <a:pPr eaLnBrk="1" hangingPunct="1">
              <a:spcBef>
                <a:spcPct val="0"/>
              </a:spcBef>
            </a:pPr>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0659" name="2 Marcador de notas"/>
          <p:cNvSpPr>
            <a:spLocks noGrp="1"/>
          </p:cNvSpPr>
          <p:nvPr>
            <p:ph type="body" idx="1"/>
          </p:nvPr>
        </p:nvSpPr>
        <p:spPr bwMode="auto">
          <a:noFill/>
        </p:spPr>
        <p:txBody>
          <a:bodyPr/>
          <a:lstStyle/>
          <a:p>
            <a:pPr eaLnBrk="1" hangingPunct="1"/>
            <a:endParaRPr lang="es-AR" smtClean="0"/>
          </a:p>
        </p:txBody>
      </p:sp>
      <p:sp>
        <p:nvSpPr>
          <p:cNvPr id="70660" name="3 Marcador de número de diapositiva"/>
          <p:cNvSpPr>
            <a:spLocks noGrp="1"/>
          </p:cNvSpPr>
          <p:nvPr>
            <p:ph type="sldNum" sz="quarter" idx="5"/>
          </p:nvPr>
        </p:nvSpPr>
        <p:spPr bwMode="auto">
          <a:noFill/>
          <a:ln>
            <a:miter lim="800000"/>
            <a:headEnd/>
            <a:tailEnd/>
          </a:ln>
        </p:spPr>
        <p:txBody>
          <a:bodyPr/>
          <a:lstStyle/>
          <a:p>
            <a:fld id="{3FA1D2B7-0DB9-49AB-9417-A9DD5751E335}" type="slidenum">
              <a:rPr lang="es-AR" smtClean="0">
                <a:latin typeface="Arial" pitchFamily="34" charset="0"/>
              </a:rPr>
              <a:pPr/>
              <a:t>11</a:t>
            </a:fld>
            <a:endParaRPr lang="es-A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6019" name="2 Marcador de notas"/>
          <p:cNvSpPr>
            <a:spLocks noGrp="1"/>
          </p:cNvSpPr>
          <p:nvPr>
            <p:ph type="body" idx="1"/>
          </p:nvPr>
        </p:nvSpPr>
        <p:spPr bwMode="auto">
          <a:noFill/>
        </p:spPr>
        <p:txBody>
          <a:bodyPr/>
          <a:lstStyle/>
          <a:p>
            <a:pPr eaLnBrk="1" hangingPunct="1"/>
            <a:endParaRPr lang="es-AR" smtClean="0"/>
          </a:p>
        </p:txBody>
      </p:sp>
      <p:sp>
        <p:nvSpPr>
          <p:cNvPr id="86020" name="3 Marcador de número de diapositiva"/>
          <p:cNvSpPr>
            <a:spLocks noGrp="1"/>
          </p:cNvSpPr>
          <p:nvPr>
            <p:ph type="sldNum" sz="quarter" idx="5"/>
          </p:nvPr>
        </p:nvSpPr>
        <p:spPr bwMode="auto">
          <a:noFill/>
          <a:ln>
            <a:miter lim="800000"/>
            <a:headEnd/>
            <a:tailEnd/>
          </a:ln>
        </p:spPr>
        <p:txBody>
          <a:bodyPr/>
          <a:lstStyle/>
          <a:p>
            <a:fld id="{00D11EDB-86F1-4596-A382-CE8C8FDE3786}" type="slidenum">
              <a:rPr lang="es-AR" smtClean="0">
                <a:latin typeface="Arial" pitchFamily="34" charset="0"/>
              </a:rPr>
              <a:pPr/>
              <a:t>25</a:t>
            </a:fld>
            <a:endParaRPr lang="es-A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C65434A0-FD12-4E24-9C5B-20B27FB2A80F}" type="datetime1">
              <a:rPr lang="en-US"/>
              <a:pPr>
                <a:defRPr/>
              </a:pPr>
              <a:t>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FB9FA30-F64D-4EB8-A6F0-8EBD232A5BAA}"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a:p>
        </p:txBody>
      </p:sp>
      <p:sp>
        <p:nvSpPr>
          <p:cNvPr id="4" name="Slide Number Placeholder 4"/>
          <p:cNvSpPr>
            <a:spLocks noGrp="1"/>
          </p:cNvSpPr>
          <p:nvPr>
            <p:ph type="sldNum" sz="quarter" idx="11"/>
          </p:nvPr>
        </p:nvSpPr>
        <p:spPr/>
        <p:txBody>
          <a:bodyPr/>
          <a:lstStyle>
            <a:lvl1pPr>
              <a:defRPr/>
            </a:lvl1pPr>
          </a:lstStyle>
          <a:p>
            <a:pPr>
              <a:defRPr/>
            </a:pPr>
            <a:fld id="{8BB82B4A-3853-4096-84A5-F419861B91CA}"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a:p>
        </p:txBody>
      </p:sp>
      <p:sp>
        <p:nvSpPr>
          <p:cNvPr id="3" name="Slide Number Placeholder 3"/>
          <p:cNvSpPr>
            <a:spLocks noGrp="1"/>
          </p:cNvSpPr>
          <p:nvPr>
            <p:ph type="sldNum" sz="quarter" idx="11"/>
          </p:nvPr>
        </p:nvSpPr>
        <p:spPr/>
        <p:txBody>
          <a:bodyPr/>
          <a:lstStyle>
            <a:lvl1pPr>
              <a:defRPr/>
            </a:lvl1pPr>
          </a:lstStyle>
          <a:p>
            <a:pPr>
              <a:defRPr/>
            </a:pPr>
            <a:fld id="{2A98A314-5749-49C5-8619-E41A511803CD}"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a:p>
        </p:txBody>
      </p:sp>
      <p:sp>
        <p:nvSpPr>
          <p:cNvPr id="6" name="Slide Number Placeholder 6"/>
          <p:cNvSpPr>
            <a:spLocks noGrp="1"/>
          </p:cNvSpPr>
          <p:nvPr>
            <p:ph type="sldNum" sz="quarter" idx="11"/>
          </p:nvPr>
        </p:nvSpPr>
        <p:spPr/>
        <p:txBody>
          <a:bodyPr/>
          <a:lstStyle>
            <a:lvl1pPr>
              <a:defRPr/>
            </a:lvl1pPr>
          </a:lstStyle>
          <a:p>
            <a:pPr>
              <a:defRPr/>
            </a:pPr>
            <a:fld id="{481FA807-9EE3-4935-8FBE-8A9BF81A47E0}" type="slidenum">
              <a:rPr lang="en-US"/>
              <a:pPr>
                <a:defRPr/>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a:p>
        </p:txBody>
      </p:sp>
      <p:sp>
        <p:nvSpPr>
          <p:cNvPr id="6" name="Slide Number Placeholder 6"/>
          <p:cNvSpPr>
            <a:spLocks noGrp="1"/>
          </p:cNvSpPr>
          <p:nvPr>
            <p:ph type="sldNum" sz="quarter" idx="11"/>
          </p:nvPr>
        </p:nvSpPr>
        <p:spPr/>
        <p:txBody>
          <a:bodyPr/>
          <a:lstStyle>
            <a:lvl1pPr>
              <a:defRPr/>
            </a:lvl1pPr>
          </a:lstStyle>
          <a:p>
            <a:pPr>
              <a:defRPr/>
            </a:pPr>
            <a:fld id="{50FDA374-B8EE-470E-ACA6-EFA2567311B2}" type="slidenum">
              <a:rPr lang="en-US"/>
              <a:pPr>
                <a:defRPr/>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p:txBody>
          <a:bodyPr/>
          <a:lstStyle>
            <a:lvl1pPr>
              <a:defRPr/>
            </a:lvl1pPr>
          </a:lstStyle>
          <a:p>
            <a:pPr>
              <a:defRPr/>
            </a:pPr>
            <a:fld id="{8C2F5FB0-0614-49B7-81B5-DCC0BA1DCAAE}" type="slidenum">
              <a:rPr lang="en-US"/>
              <a:pPr>
                <a:defRPr/>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p:txBody>
          <a:bodyPr/>
          <a:lstStyle>
            <a:lvl1pPr>
              <a:defRPr/>
            </a:lvl1pPr>
          </a:lstStyle>
          <a:p>
            <a:pPr>
              <a:defRPr/>
            </a:pPr>
            <a:fld id="{183F9B8F-084F-42F1-96D9-EFFAE3CA1E41}" type="slidenum">
              <a:rPr lang="en-US"/>
              <a:pPr>
                <a:defRPr/>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A4B10D2C-D140-457A-8BED-09C661C5A542}" type="datetime1">
              <a:rPr lang="en-US"/>
              <a:pPr>
                <a:defRPr/>
              </a:pPr>
              <a:t>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0A56C14-5373-42D1-A062-F8F4E5FFD631}" type="slidenum">
              <a:rPr lang="en-US"/>
              <a:pPr>
                <a:defRPr/>
              </a:pPr>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A4FDA32F-9FBB-484F-8DCD-C87284640FA6}" type="datetime1">
              <a:rPr lang="en-US"/>
              <a:pPr>
                <a:defRPr/>
              </a:pPr>
              <a:t>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07A1B558-5632-4DF3-91F1-E239B2B6480A}" type="slidenum">
              <a:rPr lang="en-US"/>
              <a:pPr>
                <a:defRPr/>
              </a:pPr>
              <a:t>‹Nº›</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4B3F39AF-7094-4967-B364-99FD8C264740}" type="datetime1">
              <a:rPr lang="en-US"/>
              <a:pPr>
                <a:defRPr/>
              </a:pPr>
              <a:t>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FF62A013-A591-4705-BFD0-DBAE6F114A81}" type="slidenum">
              <a:rPr lang="en-US"/>
              <a:pPr>
                <a:defRPr/>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097D5713-92DB-4DDD-B95E-418DABCC1B53}" type="datetime1">
              <a:rPr lang="en-US"/>
              <a:pPr>
                <a:defRPr/>
              </a:pPr>
              <a:t>11/8/2013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C1C008EB-A769-45F7-9A9D-8958DD4D887C}"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6CD1E44F-7D52-40AC-8F19-524379CE6C97}" type="datetime1">
              <a:rPr lang="en-US"/>
              <a:pPr>
                <a:defRPr/>
              </a:pPr>
              <a:t>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5E2D22A3-75FA-4C68-9238-3ECC5A8BA7C9}" type="slidenum">
              <a:rPr lang="en-US"/>
              <a:pPr>
                <a:defRPr/>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6E232B6-247F-46BB-BCE9-615FCC70BAD3}" type="datetime1">
              <a:rPr lang="en-US"/>
              <a:pPr>
                <a:defRPr/>
              </a:pPr>
              <a:t>11/8/2013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7DB84A88-7D89-4A94-8AD5-8DC443D45622}" type="slidenum">
              <a:rPr lang="en-US"/>
              <a:pPr>
                <a:defRPr/>
              </a:pPr>
              <a:t>‹Nº›</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FD636462-CE26-4F0F-9BB2-773AC73DE175}" type="datetime1">
              <a:rPr lang="en-US"/>
              <a:pPr>
                <a:defRPr/>
              </a:pPr>
              <a:t>11/8/2013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187CDF2A-AADF-48DC-A2F1-C1227D858FC9}" type="slidenum">
              <a:rPr lang="en-US"/>
              <a:pPr>
                <a:defRPr/>
              </a:pPr>
              <a:t>‹Nº›</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23B9DAFF-5918-4EAE-A24A-4B56C6BEC6DF}" type="datetime1">
              <a:rPr lang="en-US"/>
              <a:pPr>
                <a:defRPr/>
              </a:pPr>
              <a:t>11/8/2013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0DF71A82-5A7D-4352-BA08-DFC873517C1A}" type="slidenum">
              <a:rPr lang="en-US"/>
              <a:pPr>
                <a:defRPr/>
              </a:pPr>
              <a:t>‹Nº›</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8EBF1810-291E-4151-A585-3F3EBAA816C9}" type="datetime1">
              <a:rPr lang="en-US"/>
              <a:pPr>
                <a:defRPr/>
              </a:pPr>
              <a:t>11/8/2013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130CDF97-CAD6-47E3-A423-171AA6466E50}" type="slidenum">
              <a:rPr lang="en-US"/>
              <a:pPr>
                <a:defRPr/>
              </a:pPr>
              <a:t>‹Nº›</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899B32F2-89E3-4E53-8F4B-0075250A5ED4}" type="datetime1">
              <a:rPr lang="en-US"/>
              <a:pPr>
                <a:defRPr/>
              </a:pPr>
              <a:t>11/8/2013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794C22D2-7597-4ADE-A304-C09B35CDA392}" type="slidenum">
              <a:rPr lang="en-US"/>
              <a:pPr>
                <a:defRPr/>
              </a:pPr>
              <a:t>‹Nº›</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8E0E84C5-83FF-497B-B44A-FA12250004F4}" type="datetime1">
              <a:rPr lang="en-US"/>
              <a:pPr>
                <a:defRPr/>
              </a:pPr>
              <a:t>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6DBD62BF-D5C6-4E84-A02D-638040C0A5AF}" type="slidenum">
              <a:rPr lang="en-US"/>
              <a:pPr>
                <a:defRPr/>
              </a:pPr>
              <a:t>‹Nº›</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024D77D5-7397-4C4E-9C5E-BBF284286008}" type="datetime1">
              <a:rPr lang="en-US"/>
              <a:pPr>
                <a:defRPr/>
              </a:pPr>
              <a:t>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EFA0E4F8-FBA0-4066-A0BB-8A5AE1326FCA}"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A123D306-24E2-47E3-A8F3-1B3D0E84AF92}" type="datetime1">
              <a:rPr lang="en-US"/>
              <a:pPr>
                <a:defRPr/>
              </a:pPr>
              <a:t>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46A7997-F176-4DCC-AF62-DDB44A50A210}"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2F0E4E4A-95CD-4A56-AB6C-C39F6B19CF19}" type="datetime1">
              <a:rPr lang="en-US"/>
              <a:pPr>
                <a:defRPr/>
              </a:pPr>
              <a:t>11/8/2013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BCC18EE7-60E8-4691-A073-8669493A283E}"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F667CFED-F6F2-472F-AEE6-0B7678022F4E}" type="datetime1">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A7B47F92-CCEE-4313-A021-024A3501FF8C}"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7704AC1C-54C1-4774-AC78-192873EB0EE2}"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62C863A3-A921-40A1-8A0E-08E839383086}" type="datetime1">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5A0486A9-CE60-443A-804B-602C1005BFC3}"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B695452C-4A4B-41EE-88A6-B9B877512D22}" type="datetime1">
              <a:rPr lang="en-US"/>
              <a:pPr>
                <a:defRPr/>
              </a:pPr>
              <a:t>11/8/2013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s-ES"/>
          </a:p>
        </p:txBody>
      </p:sp>
      <p:sp>
        <p:nvSpPr>
          <p:cNvPr id="7" name="Slide Number Placeholder 6"/>
          <p:cNvSpPr>
            <a:spLocks noGrp="1"/>
          </p:cNvSpPr>
          <p:nvPr>
            <p:ph type="sldNum" sz="quarter" idx="12"/>
          </p:nvPr>
        </p:nvSpPr>
        <p:spPr/>
        <p:txBody>
          <a:bodyPr/>
          <a:lstStyle>
            <a:lvl1pPr>
              <a:defRPr/>
            </a:lvl1pPr>
          </a:lstStyle>
          <a:p>
            <a:pPr>
              <a:defRPr/>
            </a:pPr>
            <a:fld id="{060B091C-D8F5-47DC-AA7A-2839CF3138C4}"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1AA2E7F6-4640-49BD-9B3B-091A02711EBC}" type="datetime1">
              <a:rPr lang="en-US"/>
              <a:pPr>
                <a:defRPr/>
              </a:pPr>
              <a:t>11/8/2013</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s-ES"/>
          </a:p>
        </p:txBody>
      </p:sp>
      <p:sp>
        <p:nvSpPr>
          <p:cNvPr id="9" name="Slide Number Placeholder 8"/>
          <p:cNvSpPr>
            <a:spLocks noGrp="1"/>
          </p:cNvSpPr>
          <p:nvPr>
            <p:ph type="sldNum" sz="quarter" idx="12"/>
          </p:nvPr>
        </p:nvSpPr>
        <p:spPr/>
        <p:txBody>
          <a:bodyPr/>
          <a:lstStyle>
            <a:lvl1pPr>
              <a:defRPr/>
            </a:lvl1pPr>
          </a:lstStyle>
          <a:p>
            <a:pPr>
              <a:defRPr/>
            </a:pPr>
            <a:fld id="{88F3C451-A1F3-4A8C-86AD-4D221C9F43F0}"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3.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pic>
        <p:nvPicPr>
          <p:cNvPr id="1028" name="Picture 1"/>
          <p:cNvPicPr>
            <a:picLocks noChangeAspect="1" noChangeArrowheads="1"/>
          </p:cNvPicPr>
          <p:nvPr userDrawn="1"/>
        </p:nvPicPr>
        <p:blipFill>
          <a:blip r:embed="rId6"/>
          <a:srcRect/>
          <a:stretch>
            <a:fillRect/>
          </a:stretch>
        </p:blipFill>
        <p:spPr bwMode="auto">
          <a:xfrm>
            <a:off x="647700" y="3452813"/>
            <a:ext cx="803275" cy="585787"/>
          </a:xfrm>
          <a:prstGeom prst="rect">
            <a:avLst/>
          </a:prstGeom>
          <a:noFill/>
          <a:ln w="12700">
            <a:noFill/>
            <a:miter lim="800000"/>
            <a:headEnd/>
            <a:tailEnd/>
          </a:ln>
        </p:spPr>
      </p:pic>
      <p:pic>
        <p:nvPicPr>
          <p:cNvPr id="1029" name="Picture 1"/>
          <p:cNvPicPr>
            <a:picLocks noChangeAspect="1" noChangeArrowheads="1"/>
          </p:cNvPicPr>
          <p:nvPr userDrawn="1"/>
        </p:nvPicPr>
        <p:blipFill>
          <a:blip r:embed="rId7"/>
          <a:srcRect/>
          <a:stretch>
            <a:fillRect/>
          </a:stretch>
        </p:blipFill>
        <p:spPr bwMode="auto">
          <a:xfrm>
            <a:off x="1677988" y="3452813"/>
            <a:ext cx="1031875" cy="419100"/>
          </a:xfrm>
          <a:prstGeom prst="rect">
            <a:avLst/>
          </a:prstGeom>
          <a:noFill/>
          <a:ln w="12700">
            <a:noFill/>
            <a:miter lim="800000"/>
            <a:headEnd/>
            <a:tailEnd/>
          </a:ln>
        </p:spPr>
      </p:pic>
      <p:sp>
        <p:nvSpPr>
          <p:cNvPr id="71" name="Rectangle 70"/>
          <p:cNvSpPr>
            <a:spLocks noChangeArrowheads="1"/>
          </p:cNvSpPr>
          <p:nvPr userDrawn="1"/>
        </p:nvSpPr>
        <p:spPr bwMode="auto">
          <a:xfrm>
            <a:off x="533400" y="0"/>
            <a:ext cx="1033463" cy="1371600"/>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Tree>
  </p:cSld>
  <p:clrMap bg1="dk1" tx1="lt1" bg2="dk2" tx2="lt2" accent1="accent1" accent2="accent2" accent3="accent3" accent4="accent4" accent5="accent5" accent6="accent6" hlink="hlink" folHlink="folHlink"/>
  <p:sldLayoutIdLst>
    <p:sldLayoutId id="2147484726" r:id="rId1"/>
    <p:sldLayoutId id="2147484727" r:id="rId2"/>
    <p:sldLayoutId id="2147484728" r:id="rId3"/>
    <p:sldLayoutId id="2147484729"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a:defRPr/>
            </a:pPr>
            <a:fld id="{3B81287A-D180-4FD0-9F31-AA07456E225D}" type="slidenum">
              <a:rPr lang="en-US"/>
              <a:pPr>
                <a:defRPr/>
              </a:pPr>
              <a:t>‹Nº›</a:t>
            </a:fld>
            <a:endParaRPr lang="en-US"/>
          </a:p>
        </p:txBody>
      </p:sp>
      <p:sp>
        <p:nvSpPr>
          <p:cNvPr id="7" name="Rectangle 6"/>
          <p:cNvSpPr>
            <a:spLocks noChangeArrowheads="1"/>
          </p:cNvSpPr>
          <p:nvPr userDrawn="1"/>
        </p:nvSpPr>
        <p:spPr bwMode="auto">
          <a:xfrm>
            <a:off x="8413750" y="-6350"/>
            <a:ext cx="284163" cy="8667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8" name="Rectangle 7"/>
          <p:cNvSpPr>
            <a:spLocks noChangeArrowheads="1"/>
          </p:cNvSpPr>
          <p:nvPr userDrawn="1"/>
        </p:nvSpPr>
        <p:spPr bwMode="auto">
          <a:xfrm>
            <a:off x="8697913" y="0"/>
            <a:ext cx="347662" cy="86042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0" name="Rectangle 9"/>
          <p:cNvSpPr>
            <a:spLocks noChangeArrowheads="1"/>
          </p:cNvSpPr>
          <p:nvPr userDrawn="1"/>
        </p:nvSpPr>
        <p:spPr bwMode="auto">
          <a:xfrm>
            <a:off x="8413750" y="6400800"/>
            <a:ext cx="284163" cy="4572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1" name="Rectangle 10"/>
          <p:cNvSpPr>
            <a:spLocks noChangeArrowheads="1"/>
          </p:cNvSpPr>
          <p:nvPr userDrawn="1"/>
        </p:nvSpPr>
        <p:spPr bwMode="auto">
          <a:xfrm>
            <a:off x="8697913" y="6400800"/>
            <a:ext cx="347662" cy="4572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4730" r:id="rId1"/>
    <p:sldLayoutId id="2147484731" r:id="rId2"/>
    <p:sldLayoutId id="2147484732" r:id="rId3"/>
    <p:sldLayoutId id="2147484733" r:id="rId4"/>
    <p:sldLayoutId id="2147484734" r:id="rId5"/>
    <p:sldLayoutId id="2147484735" r:id="rId6"/>
    <p:sldLayoutId id="2147484736" r:id="rId7"/>
    <p:sldLayoutId id="2147484737" r:id="rId8"/>
    <p:sldLayoutId id="2147484738" r:id="rId9"/>
    <p:sldLayoutId id="2147484739" r:id="rId10"/>
    <p:sldLayoutId id="2147484740"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sp>
        <p:nvSpPr>
          <p:cNvPr id="14" name="Rectangle 13"/>
          <p:cNvSpPr>
            <a:spLocks noChangeArrowheads="1"/>
          </p:cNvSpPr>
          <p:nvPr userDrawn="1"/>
        </p:nvSpPr>
        <p:spPr bwMode="auto">
          <a:xfrm>
            <a:off x="7153275" y="0"/>
            <a:ext cx="1990725" cy="6629400"/>
          </a:xfrm>
          <a:prstGeom prst="rect">
            <a:avLst/>
          </a:prstGeom>
          <a:solidFill>
            <a:schemeClr val="bg1"/>
          </a:solidFill>
          <a:ln w="9525">
            <a:noFill/>
            <a:miter lim="800000"/>
            <a:headEnd/>
            <a:tailEnd/>
          </a:ln>
          <a:effectLst>
            <a:outerShdw dist="38100" dir="5640026"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grpSp>
        <p:nvGrpSpPr>
          <p:cNvPr id="3076" name="Group 11"/>
          <p:cNvGrpSpPr>
            <a:grpSpLocks/>
          </p:cNvGrpSpPr>
          <p:nvPr userDrawn="1"/>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pic>
          <p:nvPicPr>
            <p:cNvPr id="3081" name="Picture 1"/>
            <p:cNvPicPr>
              <a:picLocks noChangeAspect="1" noChangeArrowheads="1"/>
            </p:cNvPicPr>
            <p:nvPr userDrawn="1"/>
          </p:nvPicPr>
          <p:blipFill>
            <a:blip r:embed="rId13"/>
            <a:srcRect/>
            <a:stretch>
              <a:fillRect/>
            </a:stretch>
          </p:blipFill>
          <p:spPr bwMode="auto">
            <a:xfrm>
              <a:off x="3660775" y="2287588"/>
              <a:ext cx="1041400" cy="760412"/>
            </a:xfrm>
            <a:prstGeom prst="rect">
              <a:avLst/>
            </a:prstGeom>
            <a:noFill/>
            <a:ln w="12700">
              <a:noFill/>
              <a:miter lim="800000"/>
              <a:headEnd/>
              <a:tailEnd/>
            </a:ln>
          </p:spPr>
        </p:pic>
        <p:pic>
          <p:nvPicPr>
            <p:cNvPr id="3082" name="Picture 1"/>
            <p:cNvPicPr>
              <a:picLocks noChangeAspect="1" noChangeArrowheads="1"/>
            </p:cNvPicPr>
            <p:nvPr userDrawn="1"/>
          </p:nvPicPr>
          <p:blipFill>
            <a:blip r:embed="rId14"/>
            <a:srcRect/>
            <a:stretch>
              <a:fillRect/>
            </a:stretch>
          </p:blipFill>
          <p:spPr bwMode="auto">
            <a:xfrm>
              <a:off x="4995863" y="2287588"/>
              <a:ext cx="1339850" cy="544512"/>
            </a:xfrm>
            <a:prstGeom prst="rect">
              <a:avLst/>
            </a:prstGeom>
            <a:noFill/>
            <a:ln w="12700">
              <a:noFill/>
              <a:miter lim="800000"/>
              <a:headEnd/>
              <a:tailEnd/>
            </a:ln>
          </p:spPr>
        </p:pic>
        <p:pic>
          <p:nvPicPr>
            <p:cNvPr id="3083" name="Picture 1"/>
            <p:cNvPicPr>
              <a:picLocks noChangeAspect="1" noChangeArrowheads="1"/>
            </p:cNvPicPr>
            <p:nvPr userDrawn="1"/>
          </p:nvPicPr>
          <p:blipFill>
            <a:blip r:embed="rId15"/>
            <a:srcRect/>
            <a:stretch>
              <a:fillRect/>
            </a:stretch>
          </p:blipFill>
          <p:spPr bwMode="auto">
            <a:xfrm>
              <a:off x="5003800" y="4851400"/>
              <a:ext cx="1336675" cy="230188"/>
            </a:xfrm>
            <a:prstGeom prst="rect">
              <a:avLst/>
            </a:prstGeom>
            <a:noFill/>
            <a:ln w="12700">
              <a:noFill/>
              <a:miter lim="800000"/>
              <a:headEnd/>
              <a:tailEnd/>
            </a:ln>
          </p:spPr>
        </p:pic>
      </p:grpSp>
      <p:sp>
        <p:nvSpPr>
          <p:cNvPr id="13" name="Rectangle 12"/>
          <p:cNvSpPr>
            <a:spLocks noChangeArrowheads="1"/>
          </p:cNvSpPr>
          <p:nvPr userDrawn="1"/>
        </p:nvSpPr>
        <p:spPr bwMode="auto">
          <a:xfrm>
            <a:off x="4763" y="0"/>
            <a:ext cx="7148512" cy="6629400"/>
          </a:xfrm>
          <a:prstGeom prst="rect">
            <a:avLst/>
          </a:prstGeom>
          <a:solidFill>
            <a:srgbClr val="006CB7"/>
          </a:solidFill>
          <a:ln w="9525">
            <a:noFill/>
            <a:miter lim="800000"/>
            <a:headEnd/>
            <a:tailEnd/>
          </a:ln>
          <a:effectLst>
            <a:outerShdw dist="38100" dir="3779989" algn="br" rotWithShape="0">
              <a:srgbClr val="808080">
                <a:alpha val="70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3078" name="Title Placeholder 1"/>
          <p:cNvSpPr>
            <a:spLocks noGrp="1"/>
          </p:cNvSpPr>
          <p:nvPr>
            <p:ph type="title"/>
          </p:nvPr>
        </p:nvSpPr>
        <p:spPr bwMode="auto">
          <a:xfrm>
            <a:off x="457200" y="2525713"/>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742" r:id="rId1"/>
    <p:sldLayoutId id="2147484743" r:id="rId2"/>
    <p:sldLayoutId id="2147484744" r:id="rId3"/>
    <p:sldLayoutId id="2147484745" r:id="rId4"/>
    <p:sldLayoutId id="2147484746" r:id="rId5"/>
    <p:sldLayoutId id="2147484747" r:id="rId6"/>
    <p:sldLayoutId id="2147484748" r:id="rId7"/>
    <p:sldLayoutId id="2147484749" r:id="rId8"/>
    <p:sldLayoutId id="2147484750" r:id="rId9"/>
    <p:sldLayoutId id="2147484751" r:id="rId10"/>
    <p:sldLayoutId id="2147484752"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www.spensiones.cl/" TargetMode="External"/><Relationship Id="rId2" Type="http://schemas.openxmlformats.org/officeDocument/2006/relationships/hyperlink" Target="mailto:webmaster@spensiones.cl"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www.minproteccionsocial.gov.co/" TargetMode="External"/><Relationship Id="rId2" Type="http://schemas.openxmlformats.org/officeDocument/2006/relationships/hyperlink" Target="mailto:atencionalciudadano@minproteccionsocial.gov.co" TargetMode="Externa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bwMode="auto">
          <a:xfrm>
            <a:off x="250825" y="1557338"/>
            <a:ext cx="7978775" cy="1008062"/>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20000"/>
              </a:spcBef>
              <a:spcAft>
                <a:spcPct val="0"/>
              </a:spcAft>
            </a:pPr>
            <a:r>
              <a:rPr lang="es-CL" sz="2700" dirty="0" smtClean="0"/>
              <a:t>CONVENIO DE SEGURIDAD SOCIAL CHILE - COLOMBIA</a:t>
            </a:r>
          </a:p>
        </p:txBody>
      </p:sp>
      <p:sp>
        <p:nvSpPr>
          <p:cNvPr id="31747" name="Subtitle 2"/>
          <p:cNvSpPr>
            <a:spLocks noGrp="1"/>
          </p:cNvSpPr>
          <p:nvPr>
            <p:ph type="subTitle" idx="1"/>
          </p:nvPr>
        </p:nvSpPr>
        <p:spPr bwMode="auto">
          <a:xfrm>
            <a:off x="457200" y="2565400"/>
            <a:ext cx="7772400" cy="863600"/>
          </a:xfrm>
          <a:noFill/>
          <a:ln>
            <a:miter lim="800000"/>
            <a:headEnd/>
            <a:tailEnd/>
          </a:ln>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CL" sz="2200" dirty="0" smtClean="0">
                <a:solidFill>
                  <a:schemeClr val="tx1"/>
                </a:solidFill>
              </a:rPr>
              <a:t>Asesoría Legislativa y Coordinación Internacional</a:t>
            </a:r>
          </a:p>
          <a:p>
            <a:pPr fontAlgn="base">
              <a:spcAft>
                <a:spcPct val="0"/>
              </a:spcAft>
              <a:buFont typeface="Arial" pitchFamily="34" charset="0"/>
              <a:buNone/>
            </a:pPr>
            <a:r>
              <a:rPr lang="es-CL" sz="2200" dirty="0" smtClean="0">
                <a:solidFill>
                  <a:schemeClr val="tx1"/>
                </a:solidFill>
              </a:rPr>
              <a:t>Subsecretaría de Previsión Social</a:t>
            </a:r>
          </a:p>
          <a:p>
            <a:pPr fontAlgn="base">
              <a:spcAft>
                <a:spcPct val="0"/>
              </a:spcAft>
              <a:buFont typeface="Arial" pitchFamily="34" charset="0"/>
              <a:buNone/>
            </a:pPr>
            <a:endParaRPr lang="en-US" sz="2400" dirty="0" smtClean="0">
              <a:solidFill>
                <a:schemeClr val="tx1"/>
              </a:solidFill>
            </a:endParaRPr>
          </a:p>
        </p:txBody>
      </p:sp>
      <p:sp>
        <p:nvSpPr>
          <p:cNvPr id="4" name="2 Subtítulo"/>
          <p:cNvSpPr txBox="1">
            <a:spLocks/>
          </p:cNvSpPr>
          <p:nvPr/>
        </p:nvSpPr>
        <p:spPr>
          <a:xfrm>
            <a:off x="1428750" y="4786313"/>
            <a:ext cx="6400800" cy="1882775"/>
          </a:xfrm>
          <a:prstGeom prst="rect">
            <a:avLst/>
          </a:prstGeom>
        </p:spPr>
        <p:txBody>
          <a:bodyPr/>
          <a:lstStyle/>
          <a:p>
            <a:pPr fontAlgn="auto">
              <a:spcBef>
                <a:spcPct val="20000"/>
              </a:spcBef>
              <a:spcAft>
                <a:spcPts val="0"/>
              </a:spcAft>
              <a:buFont typeface="Arial" charset="0"/>
              <a:buNone/>
              <a:defRPr/>
            </a:pPr>
            <a:endParaRPr lang="es-CL" sz="1600" b="1" dirty="0">
              <a:solidFill>
                <a:schemeClr val="bg1">
                  <a:lumMod val="85000"/>
                </a:schemeClr>
              </a:solidFill>
              <a:latin typeface="+mj-lt"/>
              <a:cs typeface="ヒラギノ角ゴ Pro W3" charset="-128"/>
            </a:endParaRPr>
          </a:p>
          <a:p>
            <a:pPr fontAlgn="auto">
              <a:spcBef>
                <a:spcPct val="20000"/>
              </a:spcBef>
              <a:spcAft>
                <a:spcPts val="0"/>
              </a:spcAft>
              <a:buFont typeface="Arial" charset="0"/>
              <a:buNone/>
              <a:defRPr/>
            </a:pPr>
            <a:r>
              <a:rPr lang="es-CL" sz="3600" dirty="0">
                <a:solidFill>
                  <a:schemeClr val="bg1">
                    <a:lumMod val="85000"/>
                  </a:schemeClr>
                </a:solidFill>
                <a:latin typeface="+mj-lt"/>
                <a:cs typeface="ヒラギノ角ゴ Pro W3" charset="-128"/>
              </a:rPr>
              <a:t> </a:t>
            </a:r>
            <a:r>
              <a:rPr lang="es-CL" sz="3200" dirty="0">
                <a:solidFill>
                  <a:schemeClr val="accent1">
                    <a:lumMod val="75000"/>
                  </a:schemeClr>
                </a:solidFill>
                <a:latin typeface="+mn-lt"/>
                <a:cs typeface="ヒラギノ角ゴ Pro W3" charset="-128"/>
              </a:rPr>
              <a:t/>
            </a:r>
            <a:br>
              <a:rPr lang="es-CL" sz="3200" dirty="0">
                <a:solidFill>
                  <a:schemeClr val="accent1">
                    <a:lumMod val="75000"/>
                  </a:schemeClr>
                </a:solidFill>
                <a:latin typeface="+mn-lt"/>
                <a:cs typeface="ヒラギノ角ゴ Pro W3" charset="-128"/>
              </a:rPr>
            </a:br>
            <a:endParaRPr lang="es-ES" sz="3200" dirty="0">
              <a:solidFill>
                <a:schemeClr val="tx1">
                  <a:tint val="75000"/>
                </a:schemeClr>
              </a:solidFill>
              <a:latin typeface="+mn-lt"/>
              <a:cs typeface="ヒラギノ角ゴ Pro W3" charset="-128"/>
            </a:endParaRPr>
          </a:p>
        </p:txBody>
      </p:sp>
      <p:sp>
        <p:nvSpPr>
          <p:cNvPr id="8" name="Subtitle 2"/>
          <p:cNvSpPr txBox="1">
            <a:spLocks/>
          </p:cNvSpPr>
          <p:nvPr/>
        </p:nvSpPr>
        <p:spPr bwMode="auto">
          <a:xfrm>
            <a:off x="2843213" y="5300663"/>
            <a:ext cx="5900737" cy="1008062"/>
          </a:xfrm>
          <a:prstGeom prst="rect">
            <a:avLst/>
          </a:prstGeom>
          <a:noFill/>
          <a:ln>
            <a:miter lim="800000"/>
            <a:headEnd/>
            <a:tailEnd/>
          </a:ln>
        </p:spPr>
        <p:txBody>
          <a:bodyPr/>
          <a:lstStyle/>
          <a:p>
            <a:pPr algn="ctr">
              <a:spcBef>
                <a:spcPct val="20000"/>
              </a:spcBef>
              <a:buFont typeface="Arial" pitchFamily="34" charset="0"/>
              <a:buNone/>
              <a:defRPr/>
            </a:pPr>
            <a:r>
              <a:rPr lang="es-CL" sz="2000" dirty="0" smtClean="0">
                <a:latin typeface="+mn-lt"/>
                <a:cs typeface="ヒラギノ角ゴ Pro W3" charset="-128"/>
              </a:rPr>
              <a:t>Sergio Gallardo  Vera</a:t>
            </a:r>
            <a:endParaRPr lang="es-CL" sz="2000" dirty="0">
              <a:latin typeface="+mn-lt"/>
              <a:cs typeface="ヒラギノ角ゴ Pro W3" charset="-128"/>
            </a:endParaRPr>
          </a:p>
          <a:p>
            <a:pPr algn="ctr">
              <a:spcBef>
                <a:spcPct val="20000"/>
              </a:spcBef>
              <a:buFont typeface="Arial" pitchFamily="34" charset="0"/>
              <a:buNone/>
              <a:defRPr/>
            </a:pPr>
            <a:r>
              <a:rPr lang="es-CL" sz="2000" dirty="0" smtClean="0">
                <a:latin typeface="+mn-lt"/>
                <a:cs typeface="ヒラギノ角ゴ Pro W3" charset="-128"/>
              </a:rPr>
              <a:t>Santiago, 08 </a:t>
            </a:r>
            <a:r>
              <a:rPr lang="es-CL" sz="2000" dirty="0">
                <a:latin typeface="+mn-lt"/>
                <a:cs typeface="ヒラギノ角ゴ Pro W3" charset="-128"/>
              </a:rPr>
              <a:t>de noviembre de </a:t>
            </a:r>
            <a:r>
              <a:rPr lang="es-CL" sz="2000" dirty="0" smtClean="0">
                <a:latin typeface="+mn-lt"/>
                <a:cs typeface="ヒラギノ角ゴ Pro W3" charset="-128"/>
              </a:rPr>
              <a:t>2013</a:t>
            </a:r>
            <a:endParaRPr lang="es-CL" sz="2000" dirty="0">
              <a:latin typeface="+mn-lt"/>
              <a:cs typeface="ヒラギノ角ゴ Pro W3" charset="-128"/>
            </a:endParaRPr>
          </a:p>
          <a:p>
            <a:pPr algn="ctr">
              <a:spcBef>
                <a:spcPct val="20000"/>
              </a:spcBef>
              <a:buFont typeface="Arial" pitchFamily="34" charset="0"/>
              <a:buNone/>
              <a:defRPr/>
            </a:pPr>
            <a:endParaRPr lang="en-US" sz="2000" dirty="0">
              <a:latin typeface="+mn-lt"/>
              <a:cs typeface="ヒラギノ角ゴ Pro W3" charset="-128"/>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853852"/>
            <a:ext cx="7876481" cy="4608512"/>
          </a:xfrm>
        </p:spPr>
        <p:txBody>
          <a:bodyPr/>
          <a:lstStyle/>
          <a:p>
            <a:pPr algn="ctr"/>
            <a:r>
              <a:rPr lang="es-ES" dirty="0" smtClean="0"/>
              <a:t/>
            </a:r>
            <a:br>
              <a:rPr lang="es-ES" dirty="0" smtClean="0"/>
            </a:br>
            <a:r>
              <a:rPr lang="es-ES" dirty="0" smtClean="0"/>
              <a:t/>
            </a:r>
            <a:br>
              <a:rPr lang="es-ES" dirty="0" smtClean="0"/>
            </a:br>
            <a:r>
              <a:rPr lang="es-ES" sz="2800" b="1" dirty="0" smtClean="0">
                <a:latin typeface="+mj-lt"/>
              </a:rPr>
              <a:t>CONVENIO DE SEGURIDAD SOCIAL</a:t>
            </a:r>
            <a:br>
              <a:rPr lang="es-ES" sz="2800" b="1" dirty="0" smtClean="0">
                <a:latin typeface="+mj-lt"/>
              </a:rPr>
            </a:br>
            <a:r>
              <a:rPr lang="es-ES" sz="2800" b="1" dirty="0" smtClean="0">
                <a:latin typeface="+mj-lt"/>
              </a:rPr>
              <a:t>CHILE – COLOMBIA</a:t>
            </a:r>
            <a:endParaRPr lang="es-ES" sz="2800" b="1" dirty="0">
              <a:latin typeface="+mj-lt"/>
            </a:endParaRPr>
          </a:p>
        </p:txBody>
      </p:sp>
      <p:pic>
        <p:nvPicPr>
          <p:cNvPr id="3" name="Picture 3" descr="C:\Documents and Settings\Sergio Gallardo Vera\Escritorio\cl.gif"/>
          <p:cNvPicPr>
            <a:picLocks noChangeAspect="1" noChangeArrowheads="1"/>
          </p:cNvPicPr>
          <p:nvPr/>
        </p:nvPicPr>
        <p:blipFill>
          <a:blip r:embed="rId2"/>
          <a:srcRect/>
          <a:stretch>
            <a:fillRect/>
          </a:stretch>
        </p:blipFill>
        <p:spPr bwMode="auto">
          <a:xfrm>
            <a:off x="2365437" y="2715766"/>
            <a:ext cx="1327026" cy="884684"/>
          </a:xfrm>
          <a:prstGeom prst="rect">
            <a:avLst/>
          </a:prstGeom>
          <a:noFill/>
        </p:spPr>
      </p:pic>
      <p:pic>
        <p:nvPicPr>
          <p:cNvPr id="4" name="Picture 4" descr="C:\Documents and Settings\Sergio Gallardo Vera\Escritorio\co.gif"/>
          <p:cNvPicPr>
            <a:picLocks noChangeAspect="1" noChangeArrowheads="1"/>
          </p:cNvPicPr>
          <p:nvPr/>
        </p:nvPicPr>
        <p:blipFill>
          <a:blip r:embed="rId3"/>
          <a:srcRect/>
          <a:stretch>
            <a:fillRect/>
          </a:stretch>
        </p:blipFill>
        <p:spPr bwMode="auto">
          <a:xfrm>
            <a:off x="5148064" y="2715766"/>
            <a:ext cx="1327026" cy="88468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sz="quarter" idx="1"/>
          </p:nvPr>
        </p:nvSpPr>
        <p:spPr>
          <a:xfrm>
            <a:off x="971550" y="1628775"/>
            <a:ext cx="7272338" cy="4824413"/>
          </a:xfrm>
        </p:spPr>
        <p:txBody>
          <a:bodyPr>
            <a:normAutofit/>
          </a:bodyPr>
          <a:lstStyle/>
          <a:p>
            <a:pPr marL="274320" indent="-274320" algn="just" eaLnBrk="1" fontAlgn="auto" hangingPunct="1">
              <a:spcAft>
                <a:spcPts val="0"/>
              </a:spcAft>
              <a:buFont typeface="Arial" charset="0"/>
              <a:buNone/>
              <a:defRPr/>
            </a:pPr>
            <a:r>
              <a:rPr lang="es-CL" sz="2400" dirty="0" smtClean="0">
                <a:solidFill>
                  <a:schemeClr val="tx1">
                    <a:lumMod val="50000"/>
                    <a:lumOff val="50000"/>
                  </a:schemeClr>
                </a:solidFill>
                <a:latin typeface="+mj-lt"/>
              </a:rPr>
              <a:t>	</a:t>
            </a:r>
          </a:p>
          <a:p>
            <a:pPr marL="0" indent="0" algn="just" eaLnBrk="1" fontAlgn="auto" hangingPunct="1">
              <a:spcAft>
                <a:spcPts val="0"/>
              </a:spcAft>
              <a:buFont typeface="Arial" charset="0"/>
              <a:buNone/>
              <a:defRPr/>
            </a:pPr>
            <a:r>
              <a:rPr lang="es-ES" sz="2400" dirty="0" smtClean="0"/>
              <a:t>Suscrito en Santiago el 09 de diciembre de 2003, promulgado por Decreto Supremo N° 193 de 12 de agosto de 2008 y publicado en el Diario Oficial de fecha 02  de octubre   de 2008.</a:t>
            </a:r>
          </a:p>
          <a:p>
            <a:pPr marL="274320" indent="-274320" algn="just" eaLnBrk="1" fontAlgn="auto" hangingPunct="1">
              <a:spcAft>
                <a:spcPts val="0"/>
              </a:spcAft>
              <a:buFont typeface="Arial" charset="0"/>
              <a:buNone/>
              <a:defRPr/>
            </a:pPr>
            <a:endParaRPr lang="es-ES" sz="2400" dirty="0" smtClean="0">
              <a:solidFill>
                <a:schemeClr val="tx1">
                  <a:lumMod val="50000"/>
                  <a:lumOff val="50000"/>
                </a:schemeClr>
              </a:solidFill>
            </a:endParaRPr>
          </a:p>
          <a:p>
            <a:pPr marL="0" indent="0" algn="just" eaLnBrk="1" fontAlgn="auto" hangingPunct="1">
              <a:spcAft>
                <a:spcPts val="0"/>
              </a:spcAft>
              <a:buNone/>
              <a:defRPr/>
            </a:pPr>
            <a:r>
              <a:rPr lang="es-ES" sz="2400" dirty="0" smtClean="0"/>
              <a:t>El Acuerdo Administrativo fue suscrito en la ciudad de Bogotá, Colombia, con fecha 18 de mayo de 2009, promulgado por el Decreto Supremo N° 85 de fecha 1° de junio de 2009 y publicado el 08 de septiembre de 2009. </a:t>
            </a:r>
          </a:p>
          <a:p>
            <a:pPr marL="274320" indent="-274320" algn="just" eaLnBrk="1" fontAlgn="auto" hangingPunct="1">
              <a:spcAft>
                <a:spcPts val="0"/>
              </a:spcAft>
              <a:buFont typeface="Arial" charset="0"/>
              <a:buNone/>
              <a:defRPr/>
            </a:pPr>
            <a:endParaRPr lang="es-ES_tradnl" sz="2400" dirty="0" smtClean="0">
              <a:solidFill>
                <a:schemeClr val="tx1">
                  <a:lumMod val="50000"/>
                  <a:lumOff val="50000"/>
                </a:schemeClr>
              </a:solidFill>
              <a:latin typeface="+mj-lt"/>
            </a:endParaRPr>
          </a:p>
        </p:txBody>
      </p:sp>
      <p:sp>
        <p:nvSpPr>
          <p:cNvPr id="7" name="6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ANTECEDENTES</a:t>
            </a:r>
            <a:endParaRPr lang="es-ES" sz="2600" b="1" dirty="0">
              <a:solidFill>
                <a:srgbClr val="005FA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59908" y="1556792"/>
            <a:ext cx="7344815" cy="2671117"/>
          </a:xfrm>
        </p:spPr>
        <p:txBody>
          <a:bodyPr/>
          <a:lstStyle/>
          <a:p>
            <a:pPr algn="ctr">
              <a:buNone/>
            </a:pPr>
            <a:endParaRPr lang="es-ES" dirty="0" smtClean="0"/>
          </a:p>
          <a:p>
            <a:pPr algn="ctr">
              <a:buNone/>
            </a:pPr>
            <a:endParaRPr lang="es-ES" dirty="0"/>
          </a:p>
          <a:p>
            <a:pPr algn="ctr">
              <a:buNone/>
            </a:pPr>
            <a:endParaRPr lang="es-ES" sz="2400" dirty="0" smtClean="0"/>
          </a:p>
          <a:p>
            <a:pPr marL="0" indent="0" algn="just">
              <a:buNone/>
            </a:pPr>
            <a:r>
              <a:rPr lang="es-ES" sz="2400" dirty="0" smtClean="0"/>
              <a:t>El Convenio se aplica a las personas que estén o hayan estado sujetas a la legislación de uno o ambos Estados Contratantes. </a:t>
            </a:r>
          </a:p>
          <a:p>
            <a:pPr algn="just">
              <a:buNone/>
            </a:pPr>
            <a:endParaRPr lang="es-ES" dirty="0" smtClean="0"/>
          </a:p>
          <a:p>
            <a:pPr>
              <a:buNone/>
            </a:pPr>
            <a:endParaRPr lang="es-ES" dirty="0" smtClean="0"/>
          </a:p>
          <a:p>
            <a:pPr>
              <a:buNone/>
            </a:pPr>
            <a:endParaRPr lang="es-ES" dirty="0" smtClean="0"/>
          </a:p>
          <a:p>
            <a:pPr>
              <a:buNone/>
            </a:pPr>
            <a:endParaRPr lang="es-ES" dirty="0" smtClean="0"/>
          </a:p>
          <a:p>
            <a:pPr>
              <a:buNone/>
            </a:pPr>
            <a:endParaRPr lang="es-ES" dirty="0"/>
          </a:p>
        </p:txBody>
      </p:sp>
      <p:sp>
        <p:nvSpPr>
          <p:cNvPr id="4" name="3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AMBITO DE APLICACIÓN PERSONAL</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257618"/>
            <a:ext cx="8177213" cy="4746307"/>
          </a:xfrm>
        </p:spPr>
        <p:txBody>
          <a:bodyPr/>
          <a:lstStyle/>
          <a:p>
            <a:endParaRPr lang="es-ES" i="1" dirty="0" smtClean="0"/>
          </a:p>
          <a:p>
            <a:pPr algn="ctr">
              <a:buNone/>
            </a:pPr>
            <a:r>
              <a:rPr lang="es-ES" sz="2400" b="1" i="1" dirty="0" smtClean="0"/>
              <a:t>En relación a Chile</a:t>
            </a:r>
            <a:r>
              <a:rPr lang="es-ES" sz="2400" b="1" dirty="0" smtClean="0"/>
              <a:t> </a:t>
            </a:r>
            <a:endParaRPr lang="es-ES" sz="2400" dirty="0" smtClean="0"/>
          </a:p>
          <a:p>
            <a:pPr algn="just">
              <a:buNone/>
            </a:pPr>
            <a:endParaRPr lang="es-ES" sz="2400" dirty="0" smtClean="0"/>
          </a:p>
          <a:p>
            <a:pPr algn="just">
              <a:buNone/>
            </a:pPr>
            <a:r>
              <a:rPr lang="es-ES" sz="2400" dirty="0" smtClean="0"/>
              <a:t>a. Pensiones de vejez, invalidez y sobrevivencia del sistema de capitalización individual.</a:t>
            </a:r>
          </a:p>
          <a:p>
            <a:pPr algn="just">
              <a:buNone/>
            </a:pPr>
            <a:r>
              <a:rPr lang="es-ES" sz="2400" dirty="0" smtClean="0"/>
              <a:t>b. Pensiones de vejez, invalidez y sobrevivencia de los regímenes administrados por el Instituto de Previsión Social.</a:t>
            </a:r>
          </a:p>
          <a:p>
            <a:pPr algn="just">
              <a:buNone/>
            </a:pPr>
            <a:r>
              <a:rPr lang="es-ES" sz="2400" dirty="0" smtClean="0"/>
              <a:t>c. Prestaciones de salud, para los pensionados en Colombia que residan en Chile.</a:t>
            </a:r>
          </a:p>
          <a:p>
            <a:pPr>
              <a:buNone/>
            </a:pPr>
            <a:endParaRPr lang="es-ES" dirty="0" smtClean="0"/>
          </a:p>
          <a:p>
            <a:endParaRPr lang="es-ES" dirty="0"/>
          </a:p>
        </p:txBody>
      </p:sp>
      <p:sp>
        <p:nvSpPr>
          <p:cNvPr id="4" name="3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PRESTACIONES OTORGADAS POR 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r>
              <a:rPr lang="es-ES" sz="2400" b="1" i="1" dirty="0" smtClean="0"/>
              <a:t>En relación a Colombia</a:t>
            </a:r>
            <a:endParaRPr lang="es-ES" sz="2400" b="1" dirty="0" smtClean="0"/>
          </a:p>
          <a:p>
            <a:pPr>
              <a:buNone/>
            </a:pPr>
            <a:endParaRPr lang="es-ES" sz="2400" dirty="0" smtClean="0"/>
          </a:p>
          <a:p>
            <a:pPr marL="457200" indent="-457200" algn="just">
              <a:buAutoNum type="alphaLcParenR"/>
            </a:pPr>
            <a:r>
              <a:rPr lang="es-ES" sz="2400" dirty="0" smtClean="0">
                <a:solidFill>
                  <a:schemeClr val="tx1">
                    <a:lumMod val="50000"/>
                    <a:lumOff val="50000"/>
                  </a:schemeClr>
                </a:solidFill>
              </a:rPr>
              <a:t>Prestaciones </a:t>
            </a:r>
            <a:r>
              <a:rPr lang="es-ES" sz="2400" dirty="0">
                <a:solidFill>
                  <a:schemeClr val="tx1">
                    <a:lumMod val="50000"/>
                    <a:lumOff val="50000"/>
                  </a:schemeClr>
                </a:solidFill>
              </a:rPr>
              <a:t>económicas del sistema general de pensiones-Prima Media con prestación definida  y ahorro individual con solidaridad de vejez, invalidez y sobrevivencia de origen común</a:t>
            </a:r>
            <a:r>
              <a:rPr lang="es-ES" sz="2400" dirty="0" smtClean="0">
                <a:solidFill>
                  <a:schemeClr val="tx1">
                    <a:lumMod val="50000"/>
                    <a:lumOff val="50000"/>
                  </a:schemeClr>
                </a:solidFill>
              </a:rPr>
              <a:t>.</a:t>
            </a:r>
            <a:endParaRPr lang="es-ES" sz="2400" i="1" dirty="0" smtClean="0">
              <a:solidFill>
                <a:schemeClr val="tx1">
                  <a:lumMod val="50000"/>
                  <a:lumOff val="50000"/>
                </a:schemeClr>
              </a:solidFill>
            </a:endParaRPr>
          </a:p>
          <a:p>
            <a:pPr algn="just">
              <a:buNone/>
            </a:pPr>
            <a:r>
              <a:rPr lang="es-ES" sz="2400" dirty="0">
                <a:solidFill>
                  <a:schemeClr val="tx1">
                    <a:lumMod val="50000"/>
                    <a:lumOff val="50000"/>
                  </a:schemeClr>
                </a:solidFill>
              </a:rPr>
              <a:t>b) Prestaciones de salud, para los pensionados en </a:t>
            </a:r>
            <a:r>
              <a:rPr lang="es-ES" sz="2400" dirty="0" smtClean="0">
                <a:solidFill>
                  <a:schemeClr val="tx1">
                    <a:lumMod val="50000"/>
                    <a:lumOff val="50000"/>
                  </a:schemeClr>
                </a:solidFill>
              </a:rPr>
              <a:t>Chile </a:t>
            </a:r>
            <a:r>
              <a:rPr lang="es-ES" sz="2400" dirty="0">
                <a:solidFill>
                  <a:schemeClr val="tx1">
                    <a:lumMod val="50000"/>
                    <a:lumOff val="50000"/>
                  </a:schemeClr>
                </a:solidFill>
              </a:rPr>
              <a:t>que residan en Colombia.</a:t>
            </a:r>
          </a:p>
          <a:p>
            <a:endParaRPr lang="es-ES" dirty="0"/>
          </a:p>
        </p:txBody>
      </p:sp>
      <p:sp>
        <p:nvSpPr>
          <p:cNvPr id="4" name="3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PRESTACIONES OTORGADAS POR 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412776"/>
            <a:ext cx="8308032" cy="4591149"/>
          </a:xfrm>
        </p:spPr>
        <p:txBody>
          <a:bodyPr/>
          <a:lstStyle/>
          <a:p>
            <a:pPr algn="ctr">
              <a:buNone/>
            </a:pPr>
            <a:endParaRPr lang="es-ES" sz="2400" b="1" i="1" dirty="0" smtClean="0"/>
          </a:p>
          <a:p>
            <a:pPr algn="ctr">
              <a:buNone/>
            </a:pPr>
            <a:r>
              <a:rPr lang="es-ES" sz="2400" b="1" i="1" dirty="0" smtClean="0"/>
              <a:t>A) Igualdad de Trato</a:t>
            </a:r>
            <a:endParaRPr lang="es-ES" sz="2400" b="1" dirty="0" smtClean="0"/>
          </a:p>
          <a:p>
            <a:pPr>
              <a:buNone/>
            </a:pPr>
            <a:r>
              <a:rPr lang="es-ES" sz="2400" i="1" dirty="0" smtClean="0"/>
              <a:t> </a:t>
            </a:r>
          </a:p>
          <a:p>
            <a:pPr>
              <a:buNone/>
            </a:pPr>
            <a:endParaRPr lang="es-ES" sz="2400" dirty="0" smtClean="0"/>
          </a:p>
          <a:p>
            <a:pPr algn="just">
              <a:buNone/>
            </a:pPr>
            <a:r>
              <a:rPr lang="es-ES" sz="2400" i="1" dirty="0" smtClean="0">
                <a:solidFill>
                  <a:schemeClr val="tx1">
                    <a:lumMod val="50000"/>
                    <a:lumOff val="50000"/>
                  </a:schemeClr>
                </a:solidFill>
              </a:rPr>
              <a:t>   Las </a:t>
            </a:r>
            <a:r>
              <a:rPr lang="es-ES" sz="2400" i="1" dirty="0">
                <a:solidFill>
                  <a:schemeClr val="tx1">
                    <a:lumMod val="50000"/>
                    <a:lumOff val="50000"/>
                  </a:schemeClr>
                </a:solidFill>
              </a:rPr>
              <a:t>personas amparadas por este Convenio que residan en </a:t>
            </a:r>
            <a:r>
              <a:rPr lang="es-ES" sz="2400" i="1" dirty="0" smtClean="0">
                <a:solidFill>
                  <a:schemeClr val="tx1">
                    <a:lumMod val="50000"/>
                    <a:lumOff val="50000"/>
                  </a:schemeClr>
                </a:solidFill>
              </a:rPr>
              <a:t>el territorio </a:t>
            </a:r>
            <a:r>
              <a:rPr lang="es-ES" sz="2400" i="1" dirty="0">
                <a:solidFill>
                  <a:schemeClr val="tx1">
                    <a:lumMod val="50000"/>
                    <a:lumOff val="50000"/>
                  </a:schemeClr>
                </a:solidFill>
              </a:rPr>
              <a:t>de uno de los Estados Parte, tendrán las mismas obligaciones y derechos establecidas por la legislación de ese Estado para sus nacionales.</a:t>
            </a:r>
          </a:p>
          <a:p>
            <a:pPr>
              <a:buNone/>
            </a:pPr>
            <a:endParaRPr lang="es-ES" dirty="0" smtClean="0"/>
          </a:p>
          <a:p>
            <a:endParaRPr lang="es-ES" dirty="0"/>
          </a:p>
        </p:txBody>
      </p:sp>
      <p:sp>
        <p:nvSpPr>
          <p:cNvPr id="4" name="3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295400"/>
            <a:ext cx="8177213" cy="4708525"/>
          </a:xfrm>
        </p:spPr>
        <p:txBody>
          <a:bodyPr/>
          <a:lstStyle/>
          <a:p>
            <a:pPr algn="ctr">
              <a:buNone/>
            </a:pPr>
            <a:endParaRPr lang="es-ES" sz="2400" i="1" dirty="0" smtClean="0"/>
          </a:p>
          <a:p>
            <a:pPr algn="ctr">
              <a:buNone/>
            </a:pPr>
            <a:r>
              <a:rPr lang="es-ES" sz="2400" b="1" i="1" dirty="0" smtClean="0"/>
              <a:t>B) Continuidad Previsional</a:t>
            </a:r>
          </a:p>
          <a:p>
            <a:pPr algn="ctr">
              <a:buNone/>
            </a:pPr>
            <a:r>
              <a:rPr lang="es-ES" sz="2400" b="1" i="1" dirty="0" smtClean="0"/>
              <a:t> </a:t>
            </a:r>
          </a:p>
          <a:p>
            <a:pPr algn="just">
              <a:buNone/>
            </a:pPr>
            <a:r>
              <a:rPr lang="es-ES" sz="2400" dirty="0" smtClean="0"/>
              <a:t>     Como norma general, el asegurado sólo pagará la Seguridad Social del país en cuyo territorio ejerza su actividad laboral. Sin embargo, existen disposiciones especiales para determinados trabajadores, como los tripulantes de naves o aeronaves, los de misiones diplomáticas o los trabajadores enviados por su empleador al territorio de otro país por un período inferior a  24 meses, quienes continúan cotizando en su país de origen.</a:t>
            </a:r>
          </a:p>
          <a:p>
            <a:endParaRPr lang="es-ES" dirty="0"/>
          </a:p>
        </p:txBody>
      </p:sp>
      <p:sp>
        <p:nvSpPr>
          <p:cNvPr id="9" name="8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endParaRPr lang="es-ES" sz="2400" b="1" i="1" dirty="0" smtClean="0"/>
          </a:p>
          <a:p>
            <a:pPr algn="ctr">
              <a:buNone/>
            </a:pPr>
            <a:r>
              <a:rPr lang="es-ES" sz="2400" b="1" i="1" dirty="0" smtClean="0"/>
              <a:t>C) Exportación de las Prestaciones </a:t>
            </a:r>
            <a:endParaRPr lang="es-ES" sz="2400" b="1" dirty="0" smtClean="0"/>
          </a:p>
          <a:p>
            <a:pPr>
              <a:buNone/>
            </a:pPr>
            <a:r>
              <a:rPr lang="es-ES" i="1" dirty="0" smtClean="0"/>
              <a:t> </a:t>
            </a:r>
            <a:endParaRPr lang="es-ES" dirty="0" smtClean="0"/>
          </a:p>
          <a:p>
            <a:pPr algn="just">
              <a:buNone/>
            </a:pPr>
            <a:r>
              <a:rPr lang="es-ES" sz="2400" dirty="0" smtClean="0"/>
              <a:t>     Las prestaciones adquiridas en virtud de la legislación de una de las Partes Contratantes pueden ser percibidas en el territorio de la otra Parte Contratante, sin que sean objeto de reducción o modificación por el hecho que el beneficiario permanezca o resida en el territorio de la otra Parte Contratante.</a:t>
            </a:r>
          </a:p>
          <a:p>
            <a:endParaRPr lang="es-ES" dirty="0"/>
          </a:p>
        </p:txBody>
      </p:sp>
      <p:sp>
        <p:nvSpPr>
          <p:cNvPr id="5" name="4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endParaRPr lang="es-ES" i="1" dirty="0" smtClean="0"/>
          </a:p>
          <a:p>
            <a:pPr algn="ctr">
              <a:buNone/>
            </a:pPr>
            <a:r>
              <a:rPr lang="es-ES" sz="2400" i="1" dirty="0" smtClean="0"/>
              <a:t> </a:t>
            </a:r>
            <a:r>
              <a:rPr lang="es-ES" sz="2400" b="1" i="1" dirty="0" smtClean="0"/>
              <a:t>D)</a:t>
            </a:r>
            <a:r>
              <a:rPr lang="es-ES" sz="2400" i="1" dirty="0" smtClean="0"/>
              <a:t> </a:t>
            </a:r>
            <a:r>
              <a:rPr lang="es-ES" sz="2400" b="1" i="1" dirty="0" smtClean="0"/>
              <a:t>Totalización de Períodos de Seguro</a:t>
            </a:r>
            <a:endParaRPr lang="es-ES" sz="2400" b="1" dirty="0" smtClean="0"/>
          </a:p>
          <a:p>
            <a:pPr>
              <a:buNone/>
            </a:pPr>
            <a:endParaRPr lang="es-ES" i="1" dirty="0" smtClean="0"/>
          </a:p>
          <a:p>
            <a:pPr algn="just">
              <a:buNone/>
            </a:pPr>
            <a:r>
              <a:rPr lang="es-ES" dirty="0" smtClean="0"/>
              <a:t>	</a:t>
            </a:r>
            <a:r>
              <a:rPr lang="es-ES" sz="2400" dirty="0" smtClean="0"/>
              <a:t>Los períodos de seguro cumplidos en una de las Partes Contratantes, se considerarán para adquirir el derecho a las prestaciones pecuniarias establecidas en el Convenio, en conformidad a la legislación de la otra Parte Contratante, siempre que no se superpongan.</a:t>
            </a:r>
          </a:p>
          <a:p>
            <a:pPr>
              <a:buNone/>
            </a:pPr>
            <a:endParaRPr lang="es-ES" dirty="0" smtClean="0"/>
          </a:p>
        </p:txBody>
      </p:sp>
      <p:sp>
        <p:nvSpPr>
          <p:cNvPr id="5" name="4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r>
              <a:rPr lang="es-ES" sz="2400" b="1" i="1" dirty="0" smtClean="0"/>
              <a:t>E) Presunción de vigencia</a:t>
            </a:r>
          </a:p>
          <a:p>
            <a:pPr algn="ctr">
              <a:buNone/>
            </a:pPr>
            <a:endParaRPr lang="es-ES" sz="2400" b="1" i="1" dirty="0" smtClean="0"/>
          </a:p>
          <a:p>
            <a:pPr algn="just">
              <a:buNone/>
            </a:pPr>
            <a:r>
              <a:rPr lang="es-ES" dirty="0" smtClean="0"/>
              <a:t>	</a:t>
            </a:r>
            <a:r>
              <a:rPr lang="es-ES" sz="2400" dirty="0" smtClean="0"/>
              <a:t>Si la legislación de un país exige encontrarse sujeto a su legislación al momento de producirse el hecho causante, esta condición se entiende cumplida si el trabajador en ese momento estaba asegurado o pensionado en el otro país</a:t>
            </a:r>
          </a:p>
          <a:p>
            <a:endParaRPr lang="es-ES" dirty="0"/>
          </a:p>
        </p:txBody>
      </p:sp>
      <p:sp>
        <p:nvSpPr>
          <p:cNvPr id="5" name="4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71550" y="2322513"/>
            <a:ext cx="7253288" cy="2789237"/>
          </a:xfrm>
        </p:spPr>
        <p:txBody>
          <a:bodyPr/>
          <a:lstStyle/>
          <a:p>
            <a:pPr marL="0" indent="0" algn="just" eaLnBrk="1" fontAlgn="auto" hangingPunct="1">
              <a:spcAft>
                <a:spcPts val="0"/>
              </a:spcAft>
              <a:buFontTx/>
              <a:buNone/>
              <a:defRPr/>
            </a:pPr>
            <a:r>
              <a:rPr lang="es-ES" sz="2400" i="1" dirty="0" smtClean="0">
                <a:solidFill>
                  <a:schemeClr val="tx1">
                    <a:lumMod val="50000"/>
                    <a:lumOff val="50000"/>
                  </a:schemeClr>
                </a:solidFill>
              </a:rPr>
              <a:t>“Instrumentos jurídicos de carácter internacional, suscritos por dos o más Estados, con la finalidad de atender necesidades de Seguridad Social que enfrentan los trabajadores y trabajadoras migrantes, que prestan o han prestado servicios en uno o ambos Estados partes del Convenio.” </a:t>
            </a:r>
            <a:endParaRPr lang="es-AR" sz="2400" dirty="0" smtClean="0">
              <a:solidFill>
                <a:schemeClr val="tx1">
                  <a:lumMod val="50000"/>
                  <a:lumOff val="50000"/>
                </a:schemeClr>
              </a:solidFill>
            </a:endParaRPr>
          </a:p>
        </p:txBody>
      </p:sp>
      <p:sp>
        <p:nvSpPr>
          <p:cNvPr id="4" name="3 Rectángulo"/>
          <p:cNvSpPr/>
          <p:nvPr/>
        </p:nvSpPr>
        <p:spPr>
          <a:xfrm>
            <a:off x="1331913" y="765175"/>
            <a:ext cx="6408737" cy="492443"/>
          </a:xfrm>
          <a:prstGeom prst="rect">
            <a:avLst/>
          </a:prstGeom>
        </p:spPr>
        <p:txBody>
          <a:bodyPr>
            <a:spAutoFit/>
          </a:bodyPr>
          <a:lstStyle/>
          <a:p>
            <a:pPr algn="ctr">
              <a:defRPr/>
            </a:pPr>
            <a:r>
              <a:rPr lang="es-CL" sz="2600" b="1" dirty="0">
                <a:solidFill>
                  <a:srgbClr val="005FA1"/>
                </a:solidFill>
                <a:latin typeface="+mj-lt"/>
              </a:rPr>
              <a:t>CONVENIOS DE SEGURIDAD SOCIAL</a:t>
            </a:r>
            <a:endParaRPr lang="es-ES" sz="2600" b="1" dirty="0">
              <a:solidFill>
                <a:srgbClr val="005FA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628799"/>
            <a:ext cx="8177213" cy="4375125"/>
          </a:xfrm>
        </p:spPr>
        <p:txBody>
          <a:bodyPr/>
          <a:lstStyle/>
          <a:p>
            <a:pPr algn="ctr">
              <a:buNone/>
            </a:pPr>
            <a:r>
              <a:rPr lang="es-ES" sz="2400" b="1" i="1" dirty="0" smtClean="0"/>
              <a:t>E) Calificación de Invalidez</a:t>
            </a:r>
          </a:p>
          <a:p>
            <a:pPr>
              <a:buNone/>
            </a:pPr>
            <a:endParaRPr lang="es-ES" dirty="0" smtClean="0"/>
          </a:p>
          <a:p>
            <a:pPr>
              <a:buNone/>
            </a:pPr>
            <a:endParaRPr lang="es-ES" dirty="0" smtClean="0"/>
          </a:p>
          <a:p>
            <a:pPr algn="just">
              <a:buNone/>
            </a:pPr>
            <a:r>
              <a:rPr lang="es-ES" sz="2400" dirty="0" smtClean="0"/>
              <a:t>	Realización de exámenes médicos en el país de residencia, para acceder a pensiones de invalidez en el otro país conforme a las reglas que establece el Convenio en cuanto a su financiamiento.</a:t>
            </a:r>
          </a:p>
          <a:p>
            <a:pPr>
              <a:buNone/>
            </a:pPr>
            <a:endParaRPr lang="es-ES" dirty="0"/>
          </a:p>
        </p:txBody>
      </p:sp>
      <p:sp>
        <p:nvSpPr>
          <p:cNvPr id="5" name="4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b="1" dirty="0" smtClean="0">
                <a:solidFill>
                  <a:srgbClr val="005FA1"/>
                </a:solidFill>
              </a:rPr>
              <a:t/>
            </a:r>
            <a:br>
              <a:rPr lang="es-CL" b="1" dirty="0" smtClean="0">
                <a:solidFill>
                  <a:srgbClr val="005FA1"/>
                </a:solidFill>
              </a:rPr>
            </a:br>
            <a:r>
              <a:rPr lang="es-CL" sz="2600" b="1" dirty="0" smtClean="0">
                <a:solidFill>
                  <a:srgbClr val="005FA1"/>
                </a:solidFill>
                <a:latin typeface="+mj-lt"/>
              </a:rPr>
              <a:t>BENEFICIOS </a:t>
            </a:r>
            <a:r>
              <a:rPr lang="es-CL" sz="2600" b="1" dirty="0">
                <a:solidFill>
                  <a:srgbClr val="005FA1"/>
                </a:solidFill>
                <a:latin typeface="+mj-lt"/>
              </a:rPr>
              <a:t>DEL CONVENIO</a:t>
            </a:r>
            <a:r>
              <a:rPr lang="es-ES" b="1" dirty="0">
                <a:solidFill>
                  <a:srgbClr val="005FA1"/>
                </a:solidFill>
              </a:rPr>
              <a:t/>
            </a:r>
            <a:br>
              <a:rPr lang="es-ES" b="1" dirty="0">
                <a:solidFill>
                  <a:srgbClr val="005FA1"/>
                </a:solidFill>
              </a:rPr>
            </a:br>
            <a:endParaRPr lang="es-CL" dirty="0"/>
          </a:p>
        </p:txBody>
      </p:sp>
      <p:sp>
        <p:nvSpPr>
          <p:cNvPr id="3" name="2 Marcador de contenido"/>
          <p:cNvSpPr>
            <a:spLocks noGrp="1"/>
          </p:cNvSpPr>
          <p:nvPr>
            <p:ph idx="1"/>
          </p:nvPr>
        </p:nvSpPr>
        <p:spPr/>
        <p:txBody>
          <a:bodyPr/>
          <a:lstStyle/>
          <a:p>
            <a:pPr algn="ctr"/>
            <a:endParaRPr lang="es-CL" dirty="0" smtClean="0"/>
          </a:p>
          <a:p>
            <a:pPr marL="0" indent="0" algn="ctr">
              <a:buNone/>
            </a:pPr>
            <a:r>
              <a:rPr lang="es-ES" sz="2400" b="1" i="1" dirty="0" smtClean="0"/>
              <a:t>F) Asignación por Muerte o Auxilio Funerario </a:t>
            </a:r>
            <a:endParaRPr lang="es-ES" sz="2400" b="1" i="1" dirty="0"/>
          </a:p>
          <a:p>
            <a:pPr marL="0" indent="0" algn="ctr">
              <a:buNone/>
            </a:pPr>
            <a:endParaRPr lang="es-CL" dirty="0" smtClean="0"/>
          </a:p>
          <a:p>
            <a:pPr marL="0" indent="0" algn="just">
              <a:buNone/>
            </a:pPr>
            <a:endParaRPr lang="es-CL" dirty="0" smtClean="0"/>
          </a:p>
          <a:p>
            <a:pPr marL="0" indent="0" algn="just">
              <a:buNone/>
            </a:pPr>
            <a:r>
              <a:rPr lang="es-CL" sz="2400" dirty="0" smtClean="0"/>
              <a:t>La muerte de un pensionado de una de las Partes Contratantes causará el derecho al auxilio o asignación en ambos y será reconocido por la respectiva Institución Competente del Estado en cuyo territorio residiera el pensionado al momento de su fallecimiento. (beneficio esencialmente colombiano, pues la asignación por muerte en el caso chileno, está incorporado al sistema de pensiones)</a:t>
            </a:r>
            <a:endParaRPr lang="es-CL" sz="2400" dirty="0"/>
          </a:p>
        </p:txBody>
      </p:sp>
    </p:spTree>
    <p:extLst>
      <p:ext uri="{BB962C8B-B14F-4D97-AF65-F5344CB8AC3E}">
        <p14:creationId xmlns:p14="http://schemas.microsoft.com/office/powerpoint/2010/main" xmlns="" val="3776494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57618"/>
            <a:ext cx="8177213" cy="5023197"/>
          </a:xfrm>
        </p:spPr>
        <p:txBody>
          <a:bodyPr/>
          <a:lstStyle/>
          <a:p>
            <a:pPr algn="ctr">
              <a:buNone/>
            </a:pPr>
            <a:r>
              <a:rPr lang="es-ES" sz="2400" b="1" i="1" dirty="0" smtClean="0"/>
              <a:t>G) Prestaciones de Salud</a:t>
            </a:r>
          </a:p>
          <a:p>
            <a:pPr algn="ctr">
              <a:buNone/>
            </a:pPr>
            <a:endParaRPr lang="es-ES" sz="2400" b="1" i="1" dirty="0" smtClean="0"/>
          </a:p>
          <a:p>
            <a:pPr algn="just">
              <a:buNone/>
            </a:pPr>
            <a:r>
              <a:rPr lang="es-ES" dirty="0" smtClean="0"/>
              <a:t>	</a:t>
            </a:r>
            <a:r>
              <a:rPr lang="es-ES" sz="2400" dirty="0" smtClean="0"/>
              <a:t>Los pensionados de vejez, invalidez y sobrevivencia conforme a la legislación chilena que residan en Colombia, deberán incorporarse al régimen de prestaciones de salud colombiano bajo las mismas condiciones que los pensionados colombianos.</a:t>
            </a:r>
          </a:p>
          <a:p>
            <a:pPr algn="just">
              <a:buNone/>
            </a:pPr>
            <a:r>
              <a:rPr lang="es-ES" sz="2400" dirty="0" smtClean="0"/>
              <a:t>	Los </a:t>
            </a:r>
            <a:r>
              <a:rPr lang="es-ES" sz="2400" dirty="0"/>
              <a:t>pensionados de vejez, invalidez y sobrevivencia conforme a la legislación colombiana que residan en Chile, tendrán el derecho a incorporarse al régimen de prestaciones de salud chileno bajo las mismas condiciones que los pensionados chilenos.</a:t>
            </a:r>
          </a:p>
          <a:p>
            <a:pPr>
              <a:buNone/>
            </a:pPr>
            <a:endParaRPr lang="es-ES" dirty="0"/>
          </a:p>
        </p:txBody>
      </p:sp>
      <p:sp>
        <p:nvSpPr>
          <p:cNvPr id="5" name="4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endParaRPr lang="es-ES" sz="2400" b="1" i="1" dirty="0" smtClean="0"/>
          </a:p>
          <a:p>
            <a:pPr algn="ctr">
              <a:buNone/>
            </a:pPr>
            <a:r>
              <a:rPr lang="es-ES" sz="2400" b="1" i="1" dirty="0" smtClean="0"/>
              <a:t>H) Imponentes Voluntarios</a:t>
            </a:r>
          </a:p>
          <a:p>
            <a:pPr>
              <a:buNone/>
            </a:pPr>
            <a:endParaRPr lang="es-ES" i="1" dirty="0" smtClean="0"/>
          </a:p>
          <a:p>
            <a:pPr marL="0" indent="0" algn="just">
              <a:buNone/>
            </a:pPr>
            <a:r>
              <a:rPr lang="es-ES" sz="2400" dirty="0" smtClean="0"/>
              <a:t>Los afiliados al sistema de capitalización individual de Chile y del régimen de ahorro individual con solidaridad de Colombia, podrán continuar pagando voluntariamente sus cotizaciones previsionales, como trabajadores  independientes durante el tiempo que residan en el territorio del otro país.</a:t>
            </a:r>
          </a:p>
          <a:p>
            <a:endParaRPr lang="es-ES" dirty="0"/>
          </a:p>
        </p:txBody>
      </p:sp>
      <p:sp>
        <p:nvSpPr>
          <p:cNvPr id="5" name="4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BENEFICIOS</a:t>
            </a:r>
            <a:r>
              <a:rPr lang="es-CL" sz="2400" b="1" dirty="0" smtClean="0">
                <a:solidFill>
                  <a:srgbClr val="005FA1"/>
                </a:solidFill>
                <a:latin typeface="+mj-lt"/>
              </a:rPr>
              <a:t> DEL </a:t>
            </a:r>
            <a:r>
              <a:rPr lang="es-CL" sz="2600" b="1" dirty="0" smtClean="0">
                <a:solidFill>
                  <a:srgbClr val="005FA1"/>
                </a:solidFill>
                <a:latin typeface="+mj-lt"/>
              </a:rPr>
              <a:t>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772815"/>
            <a:ext cx="8177213" cy="4231109"/>
          </a:xfrm>
        </p:spPr>
        <p:txBody>
          <a:bodyPr/>
          <a:lstStyle/>
          <a:p>
            <a:pPr algn="ctr">
              <a:buNone/>
            </a:pPr>
            <a:endParaRPr lang="es-ES" b="1" i="1" dirty="0" smtClean="0"/>
          </a:p>
          <a:p>
            <a:pPr algn="ctr">
              <a:buNone/>
            </a:pPr>
            <a:endParaRPr lang="es-ES" b="1" i="1" dirty="0" smtClean="0"/>
          </a:p>
          <a:p>
            <a:pPr algn="ctr">
              <a:buNone/>
            </a:pPr>
            <a:r>
              <a:rPr lang="es-ES" sz="2400" dirty="0"/>
              <a:t>Documentación  y presentación de las solicitudes (formularios)</a:t>
            </a:r>
          </a:p>
          <a:p>
            <a:pPr>
              <a:buNone/>
            </a:pPr>
            <a:endParaRPr lang="es-ES" dirty="0" smtClean="0"/>
          </a:p>
          <a:p>
            <a:pPr>
              <a:buNone/>
            </a:pPr>
            <a:endParaRPr lang="es-ES" dirty="0" smtClean="0"/>
          </a:p>
          <a:p>
            <a:pPr marL="0" indent="0" algn="just">
              <a:buNone/>
            </a:pPr>
            <a:r>
              <a:rPr lang="es-ES" sz="2400" dirty="0" smtClean="0"/>
              <a:t>Los interesados deberán completar el formulario correspondiente al beneficio que invocan, para lo cual deben dirigirse o contactarse con  la Institución Competente del lugar de residencia.</a:t>
            </a:r>
          </a:p>
          <a:p>
            <a:pPr>
              <a:buNone/>
            </a:pPr>
            <a:r>
              <a:rPr lang="es-ES" i="1" dirty="0" smtClean="0"/>
              <a:t> </a:t>
            </a:r>
            <a:endParaRPr lang="es-ES" dirty="0" smtClean="0"/>
          </a:p>
          <a:p>
            <a:endParaRPr lang="es-ES" dirty="0" smtClean="0"/>
          </a:p>
          <a:p>
            <a:endParaRPr lang="es-ES" dirty="0"/>
          </a:p>
        </p:txBody>
      </p:sp>
      <p:sp>
        <p:nvSpPr>
          <p:cNvPr id="4" name="3 Rectángulo"/>
          <p:cNvSpPr/>
          <p:nvPr/>
        </p:nvSpPr>
        <p:spPr>
          <a:xfrm>
            <a:off x="971551" y="765175"/>
            <a:ext cx="6696794" cy="892552"/>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PROCEDIMIENTO PARA INVOCAR LOS 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22338" y="1700213"/>
            <a:ext cx="7178675" cy="4154984"/>
          </a:xfrm>
          <a:prstGeom prst="rect">
            <a:avLst/>
          </a:prstGeom>
          <a:noFill/>
        </p:spPr>
        <p:txBody>
          <a:bodyPr>
            <a:spAutoFit/>
          </a:bodyPr>
          <a:lstStyle/>
          <a:p>
            <a:pPr algn="just" fontAlgn="auto">
              <a:spcBef>
                <a:spcPts val="0"/>
              </a:spcBef>
              <a:spcAft>
                <a:spcPts val="0"/>
              </a:spcAft>
              <a:defRPr/>
            </a:pPr>
            <a:endParaRPr lang="es-ES" sz="2400" dirty="0" smtClean="0">
              <a:solidFill>
                <a:schemeClr val="tx1">
                  <a:lumMod val="50000"/>
                  <a:lumOff val="50000"/>
                </a:schemeClr>
              </a:solidFill>
              <a:latin typeface="+mn-lt"/>
              <a:ea typeface="+mj-ea"/>
              <a:cs typeface="+mj-cs"/>
            </a:endParaRPr>
          </a:p>
          <a:p>
            <a:pPr algn="just" fontAlgn="auto">
              <a:spcBef>
                <a:spcPts val="0"/>
              </a:spcBef>
              <a:spcAft>
                <a:spcPts val="0"/>
              </a:spcAft>
              <a:defRPr/>
            </a:pPr>
            <a:r>
              <a:rPr lang="es-ES" sz="2400" b="1" dirty="0" smtClean="0">
                <a:solidFill>
                  <a:schemeClr val="tx1">
                    <a:lumMod val="50000"/>
                    <a:lumOff val="50000"/>
                  </a:schemeClr>
                </a:solidFill>
                <a:latin typeface="+mn-lt"/>
                <a:ea typeface="+mj-ea"/>
                <a:cs typeface="+mj-cs"/>
              </a:rPr>
              <a:t>ORGANISMOS </a:t>
            </a:r>
            <a:r>
              <a:rPr lang="es-ES" sz="2400" b="1" dirty="0">
                <a:solidFill>
                  <a:schemeClr val="tx1">
                    <a:lumMod val="50000"/>
                    <a:lumOff val="50000"/>
                  </a:schemeClr>
                </a:solidFill>
                <a:latin typeface="+mn-lt"/>
                <a:ea typeface="+mj-ea"/>
                <a:cs typeface="+mj-cs"/>
              </a:rPr>
              <a:t>COMPETENTES EN CHILE </a:t>
            </a:r>
          </a:p>
          <a:p>
            <a:pPr fontAlgn="auto">
              <a:spcBef>
                <a:spcPts val="0"/>
              </a:spcBef>
              <a:spcAft>
                <a:spcPts val="0"/>
              </a:spcAft>
              <a:defRPr/>
            </a:pPr>
            <a:r>
              <a:rPr lang="es-ES" sz="2400" b="1" dirty="0">
                <a:solidFill>
                  <a:schemeClr val="tx1">
                    <a:lumMod val="50000"/>
                    <a:lumOff val="50000"/>
                  </a:schemeClr>
                </a:solidFill>
                <a:latin typeface="+mj-lt"/>
              </a:rPr>
              <a:t> </a:t>
            </a:r>
          </a:p>
          <a:p>
            <a:pPr algn="just" fontAlgn="auto">
              <a:spcBef>
                <a:spcPts val="0"/>
              </a:spcBef>
              <a:spcAft>
                <a:spcPts val="0"/>
              </a:spcAft>
              <a:defRPr/>
            </a:pPr>
            <a:r>
              <a:rPr lang="es-ES" sz="2400" u="sng" dirty="0">
                <a:solidFill>
                  <a:schemeClr val="tx1">
                    <a:lumMod val="50000"/>
                    <a:lumOff val="50000"/>
                  </a:schemeClr>
                </a:solidFill>
                <a:latin typeface="+mn-lt"/>
              </a:rPr>
              <a:t>Para las Pensiones de Vejez, Invalidez y Sobrevivencia</a:t>
            </a:r>
          </a:p>
          <a:p>
            <a:pPr algn="just" fontAlgn="auto">
              <a:spcBef>
                <a:spcPts val="0"/>
              </a:spcBef>
              <a:spcAft>
                <a:spcPts val="0"/>
              </a:spcAft>
              <a:defRPr/>
            </a:pPr>
            <a:endParaRPr lang="es-ES" sz="2400" u="sng" dirty="0">
              <a:solidFill>
                <a:schemeClr val="tx1">
                  <a:lumMod val="50000"/>
                  <a:lumOff val="50000"/>
                </a:schemeClr>
              </a:solidFill>
              <a:latin typeface="+mn-lt"/>
            </a:endParaRPr>
          </a:p>
          <a:p>
            <a:pPr marL="457200" indent="-457200" algn="just" fontAlgn="auto">
              <a:spcBef>
                <a:spcPts val="0"/>
              </a:spcBef>
              <a:spcAft>
                <a:spcPts val="0"/>
              </a:spcAft>
              <a:buFontTx/>
              <a:buAutoNum type="alphaLcParenR"/>
              <a:defRPr/>
            </a:pPr>
            <a:r>
              <a:rPr lang="es-ES" sz="2400" dirty="0">
                <a:solidFill>
                  <a:schemeClr val="tx1">
                    <a:lumMod val="50000"/>
                    <a:lumOff val="50000"/>
                  </a:schemeClr>
                </a:solidFill>
                <a:latin typeface="+mn-lt"/>
              </a:rPr>
              <a:t>Instituto de Previsión Social (Ex INP-afiliados/as a las Cajas de  Previsión administradas por ese organismo).</a:t>
            </a:r>
          </a:p>
          <a:p>
            <a:pPr marL="457200" indent="-457200" algn="just" fontAlgn="auto">
              <a:spcBef>
                <a:spcPts val="0"/>
              </a:spcBef>
              <a:spcAft>
                <a:spcPts val="0"/>
              </a:spcAft>
              <a:defRPr/>
            </a:pPr>
            <a:endParaRPr lang="es-ES" sz="2400" dirty="0">
              <a:solidFill>
                <a:schemeClr val="tx1">
                  <a:lumMod val="50000"/>
                  <a:lumOff val="50000"/>
                </a:schemeClr>
              </a:solidFill>
              <a:latin typeface="+mn-lt"/>
            </a:endParaRPr>
          </a:p>
          <a:p>
            <a:pPr marL="457200" indent="-457200" algn="just" fontAlgn="auto">
              <a:spcBef>
                <a:spcPts val="0"/>
              </a:spcBef>
              <a:spcAft>
                <a:spcPts val="0"/>
              </a:spcAft>
              <a:defRPr/>
            </a:pPr>
            <a:r>
              <a:rPr lang="es-ES" sz="2400" dirty="0">
                <a:solidFill>
                  <a:schemeClr val="tx1">
                    <a:lumMod val="50000"/>
                    <a:lumOff val="50000"/>
                  </a:schemeClr>
                </a:solidFill>
                <a:latin typeface="+mn-lt"/>
              </a:rPr>
              <a:t>b) Administradoras de Fondos de Pensiones, para los afiliados /as  al sistema de capitalización individual.</a:t>
            </a:r>
          </a:p>
        </p:txBody>
      </p:sp>
      <p:sp>
        <p:nvSpPr>
          <p:cNvPr id="5" name="Rectangle 2"/>
          <p:cNvSpPr txBox="1">
            <a:spLocks noChangeArrowheads="1"/>
          </p:cNvSpPr>
          <p:nvPr/>
        </p:nvSpPr>
        <p:spPr bwMode="auto">
          <a:xfrm>
            <a:off x="971550" y="765175"/>
            <a:ext cx="7345363" cy="935038"/>
          </a:xfrm>
          <a:prstGeom prst="rect">
            <a:avLst/>
          </a:prstGeom>
          <a:noFill/>
          <a:ln w="9525">
            <a:noFill/>
            <a:miter lim="800000"/>
            <a:headEnd/>
            <a:tailEnd/>
          </a:ln>
        </p:spPr>
        <p:txBody>
          <a:bodyPr/>
          <a:lstStyle/>
          <a:p>
            <a:pPr algn="ctr" fontAlgn="auto">
              <a:spcAft>
                <a:spcPts val="0"/>
              </a:spcAft>
              <a:defRPr/>
            </a:pPr>
            <a:r>
              <a:rPr lang="es-ES_tradnl" sz="2600" b="1" dirty="0">
                <a:solidFill>
                  <a:srgbClr val="005FA1"/>
                </a:solidFill>
                <a:latin typeface="+mj-lt"/>
                <a:cs typeface="Verdana"/>
              </a:rPr>
              <a:t>PROCEDIMIENTO PARA INVOCAR LOS </a:t>
            </a:r>
            <a:r>
              <a:rPr lang="es-ES_tradnl" sz="2600" b="1" dirty="0" smtClean="0">
                <a:solidFill>
                  <a:srgbClr val="005FA1"/>
                </a:solidFill>
                <a:latin typeface="+mj-lt"/>
                <a:cs typeface="Verdana"/>
              </a:rPr>
              <a:t>BENEFICIOS 	DEL CONVENIO</a:t>
            </a:r>
            <a:endParaRPr lang="es-ES_tradnl" sz="2600" b="1" dirty="0">
              <a:solidFill>
                <a:srgbClr val="005FA1"/>
              </a:solidFill>
              <a:latin typeface="+mj-lt"/>
              <a:cs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ox(in)">
                                      <p:cBhvr>
                                        <p:cTn id="12" dur="1000"/>
                                        <p:tgtEl>
                                          <p:spTgt spid="4">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box(in)">
                                      <p:cBhvr>
                                        <p:cTn id="15" dur="1000"/>
                                        <p:tgtEl>
                                          <p:spTgt spid="4">
                                            <p:txEl>
                                              <p:pRg st="5" end="5"/>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4">
                                            <p:txEl>
                                              <p:pRg st="7" end="7"/>
                                            </p:txEl>
                                          </p:spTgt>
                                        </p:tgtEl>
                                        <p:attrNameLst>
                                          <p:attrName>style.visibility</p:attrName>
                                        </p:attrNameLst>
                                      </p:cBhvr>
                                      <p:to>
                                        <p:strVal val="visible"/>
                                      </p:to>
                                    </p:set>
                                    <p:animEffect transition="in" filter="box(in)">
                                      <p:cBhvr>
                                        <p:cTn id="18"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556792"/>
            <a:ext cx="8177213" cy="4752528"/>
          </a:xfrm>
        </p:spPr>
        <p:txBody>
          <a:bodyPr/>
          <a:lstStyle/>
          <a:p>
            <a:pPr algn="ctr"/>
            <a:r>
              <a:rPr lang="es-ES" sz="2400" i="1" dirty="0" smtClean="0"/>
              <a:t>Respecto a  las Pensiones de Vejez, Invalidez y Sobrevivencia</a:t>
            </a:r>
            <a:endParaRPr lang="es-ES" sz="2400" i="1" u="sng" dirty="0"/>
          </a:p>
          <a:p>
            <a:endParaRPr lang="es-ES" sz="2400" b="1" dirty="0" smtClean="0"/>
          </a:p>
          <a:p>
            <a:pPr marL="0" indent="0">
              <a:buNone/>
            </a:pPr>
            <a:r>
              <a:rPr lang="es-ES" sz="2400" b="1" dirty="0" smtClean="0"/>
              <a:t>     En Chile:</a:t>
            </a:r>
            <a:endParaRPr lang="es-ES" sz="2400" dirty="0" smtClean="0"/>
          </a:p>
          <a:p>
            <a:r>
              <a:rPr lang="es-ES" sz="2400" dirty="0" smtClean="0"/>
              <a:t>Si se trata de Pensiones:</a:t>
            </a:r>
          </a:p>
          <a:p>
            <a:pPr>
              <a:buNone/>
            </a:pPr>
            <a:endParaRPr lang="es-ES" sz="2400" dirty="0" smtClean="0"/>
          </a:p>
          <a:p>
            <a:pPr marL="457200" indent="-457200">
              <a:buAutoNum type="alphaLcPeriod"/>
            </a:pPr>
            <a:r>
              <a:rPr lang="es-ES" sz="2400" dirty="0" smtClean="0"/>
              <a:t>ante las Administradoras de Fondos de Pensiones en el caso de afiliados al sistema de capitalización individual, o</a:t>
            </a:r>
          </a:p>
          <a:p>
            <a:pPr marL="457200" indent="-457200">
              <a:buAutoNum type="alphaLcPeriod"/>
            </a:pPr>
            <a:r>
              <a:rPr lang="es-ES" sz="2400" dirty="0" smtClean="0"/>
              <a:t> ante el Instituto de Previsión Social, para los afiliados  a las antiguas cajas de previsión.</a:t>
            </a:r>
          </a:p>
          <a:p>
            <a:endParaRPr lang="es-ES" sz="2400" dirty="0" smtClean="0"/>
          </a:p>
          <a:p>
            <a:endParaRPr lang="es-ES" dirty="0"/>
          </a:p>
        </p:txBody>
      </p:sp>
      <p:sp>
        <p:nvSpPr>
          <p:cNvPr id="2" name="1 Rectángulo"/>
          <p:cNvSpPr/>
          <p:nvPr/>
        </p:nvSpPr>
        <p:spPr>
          <a:xfrm>
            <a:off x="1331640" y="586485"/>
            <a:ext cx="6264696" cy="892552"/>
          </a:xfrm>
          <a:prstGeom prst="rect">
            <a:avLst/>
          </a:prstGeom>
        </p:spPr>
        <p:txBody>
          <a:bodyPr wrap="square">
            <a:spAutoFit/>
          </a:bodyPr>
          <a:lstStyle/>
          <a:p>
            <a:pPr algn="ctr" fontAlgn="auto">
              <a:spcAft>
                <a:spcPts val="0"/>
              </a:spcAft>
              <a:defRPr/>
            </a:pPr>
            <a:r>
              <a:rPr lang="es-ES_tradnl" sz="2600" b="1" dirty="0">
                <a:solidFill>
                  <a:srgbClr val="005FA1"/>
                </a:solidFill>
                <a:latin typeface="+mj-lt"/>
                <a:cs typeface="Verdana"/>
              </a:rPr>
              <a:t>PROCEDIMIENTO </a:t>
            </a:r>
            <a:r>
              <a:rPr lang="es-ES_tradnl" sz="2600" b="1" dirty="0" smtClean="0">
                <a:solidFill>
                  <a:srgbClr val="005FA1"/>
                </a:solidFill>
                <a:latin typeface="+mj-lt"/>
                <a:cs typeface="Verdana"/>
              </a:rPr>
              <a:t>PARA INVOCAR  </a:t>
            </a:r>
            <a:r>
              <a:rPr lang="es-ES_tradnl" sz="2600" b="1" dirty="0">
                <a:solidFill>
                  <a:srgbClr val="005FA1"/>
                </a:solidFill>
                <a:latin typeface="+mj-lt"/>
                <a:cs typeface="Verdana"/>
              </a:rPr>
              <a:t>LOS BENEFICIOS DEL  CONVENIO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251" y="1657727"/>
            <a:ext cx="7673157" cy="4346198"/>
          </a:xfrm>
        </p:spPr>
        <p:txBody>
          <a:bodyPr/>
          <a:lstStyle/>
          <a:p>
            <a:pPr marL="0" indent="0">
              <a:buNone/>
            </a:pPr>
            <a:r>
              <a:rPr lang="es-ES" sz="2400" b="1" dirty="0" smtClean="0"/>
              <a:t>En Colombia:</a:t>
            </a:r>
          </a:p>
          <a:p>
            <a:pPr lvl="0">
              <a:buNone/>
            </a:pPr>
            <a:endParaRPr lang="es-ES" sz="2400" u="sng" dirty="0" smtClean="0"/>
          </a:p>
          <a:p>
            <a:pPr marL="457200" lvl="0" indent="-457200">
              <a:buAutoNum type="alphaLcPeriod"/>
            </a:pPr>
            <a:r>
              <a:rPr lang="es-ES" sz="2400" dirty="0" smtClean="0"/>
              <a:t>Régimen solidario de Prima Media con prestación definida</a:t>
            </a:r>
          </a:p>
          <a:p>
            <a:pPr marL="457200" indent="-457200">
              <a:buNone/>
            </a:pPr>
            <a:r>
              <a:rPr lang="es-ES" sz="2400" dirty="0" smtClean="0"/>
              <a:t>	- Instituto de Seguros Sociales </a:t>
            </a:r>
          </a:p>
          <a:p>
            <a:pPr marL="457200" indent="-457200">
              <a:buNone/>
            </a:pPr>
            <a:r>
              <a:rPr lang="es-ES" sz="2400" dirty="0" smtClean="0"/>
              <a:t>	- Cajas, fondos o entidades de seguridad social (públicas o privadas)</a:t>
            </a:r>
          </a:p>
          <a:p>
            <a:pPr>
              <a:buNone/>
            </a:pPr>
            <a:r>
              <a:rPr lang="es-ES" sz="2400" dirty="0" smtClean="0"/>
              <a:t>b. Régimen de Ahorro Individual con Solidaridad</a:t>
            </a:r>
          </a:p>
          <a:p>
            <a:pPr>
              <a:buNone/>
            </a:pPr>
            <a:r>
              <a:rPr lang="es-ES" sz="2400" dirty="0" smtClean="0"/>
              <a:t>	- Sociedades Administradoras de Fondos de Pensiones y Cesantía.</a:t>
            </a:r>
          </a:p>
          <a:p>
            <a:endParaRPr lang="es-ES" dirty="0"/>
          </a:p>
        </p:txBody>
      </p:sp>
      <p:sp>
        <p:nvSpPr>
          <p:cNvPr id="5" name="4 Rectángulo"/>
          <p:cNvSpPr/>
          <p:nvPr/>
        </p:nvSpPr>
        <p:spPr>
          <a:xfrm>
            <a:off x="971551" y="765175"/>
            <a:ext cx="6696794" cy="892552"/>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PROCEDIMIENTO PARA INVOCAR LOS 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99243" y="1657727"/>
            <a:ext cx="8033197" cy="4651592"/>
          </a:xfrm>
        </p:spPr>
        <p:txBody>
          <a:bodyPr/>
          <a:lstStyle/>
          <a:p>
            <a:pPr algn="ctr">
              <a:buNone/>
            </a:pPr>
            <a:r>
              <a:rPr lang="es-ES" sz="2400" b="1" i="1" dirty="0" smtClean="0"/>
              <a:t>Para la determinación del Grado de Invalidez</a:t>
            </a:r>
            <a:endParaRPr lang="es-ES" sz="2400" dirty="0" smtClean="0"/>
          </a:p>
          <a:p>
            <a:pPr marL="0" indent="0">
              <a:buNone/>
            </a:pPr>
            <a:r>
              <a:rPr lang="es-ES" sz="2400" b="1" i="1" dirty="0" smtClean="0"/>
              <a:t>En Chile:</a:t>
            </a:r>
            <a:endParaRPr lang="es-ES" sz="2400" dirty="0" smtClean="0"/>
          </a:p>
          <a:p>
            <a:pPr marL="457200" indent="-457200" algn="just">
              <a:buAutoNum type="alphaLcPeriod"/>
            </a:pPr>
            <a:r>
              <a:rPr lang="es-ES" sz="2400" dirty="0" smtClean="0"/>
              <a:t>Comisiones Médicas de la Superintendencia de Pensiones, para los afiliados al sistema de capitalización individual.</a:t>
            </a:r>
          </a:p>
          <a:p>
            <a:pPr marL="457200" indent="-457200" algn="just">
              <a:buAutoNum type="alphaLcPeriod"/>
            </a:pPr>
            <a:endParaRPr lang="es-ES" sz="2400" dirty="0" smtClean="0"/>
          </a:p>
          <a:p>
            <a:pPr marL="457200" indent="-457200" algn="just">
              <a:buAutoNum type="alphaLcPeriod"/>
            </a:pPr>
            <a:r>
              <a:rPr lang="es-ES" sz="2400" dirty="0" smtClean="0"/>
              <a:t>Comisión de Medicina Preventiva e Invalidez que corresponda al domicilio  para los afiliados al Instituto de Previsión Social que residan en  Chile o la Comisión de Medicina Preventiva e Invalidez Metropolitana para los residentes en Colombia.</a:t>
            </a:r>
          </a:p>
          <a:p>
            <a:pPr>
              <a:buNone/>
            </a:pPr>
            <a:endParaRPr lang="es-ES" dirty="0"/>
          </a:p>
        </p:txBody>
      </p:sp>
      <p:sp>
        <p:nvSpPr>
          <p:cNvPr id="5" name="4 Rectángulo"/>
          <p:cNvSpPr/>
          <p:nvPr/>
        </p:nvSpPr>
        <p:spPr>
          <a:xfrm>
            <a:off x="971551" y="765175"/>
            <a:ext cx="6696794" cy="892552"/>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PROCEDIMIENTO PARA INVOCAR LOS 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5227" y="1772815"/>
            <a:ext cx="7817173" cy="4231109"/>
          </a:xfrm>
        </p:spPr>
        <p:txBody>
          <a:bodyPr/>
          <a:lstStyle/>
          <a:p>
            <a:pPr marL="0" indent="0">
              <a:buNone/>
            </a:pPr>
            <a:endParaRPr lang="es-ES" i="1" u="sng" dirty="0" smtClean="0"/>
          </a:p>
          <a:p>
            <a:pPr marL="0" indent="0">
              <a:buNone/>
            </a:pPr>
            <a:r>
              <a:rPr lang="es-ES" sz="2400" b="1" i="1" dirty="0" smtClean="0"/>
              <a:t>En Colombia:</a:t>
            </a:r>
          </a:p>
          <a:p>
            <a:pPr>
              <a:buNone/>
            </a:pPr>
            <a:r>
              <a:rPr lang="es-ES" i="1" dirty="0" smtClean="0"/>
              <a:t> </a:t>
            </a:r>
            <a:endParaRPr lang="es-ES" dirty="0" smtClean="0"/>
          </a:p>
          <a:p>
            <a:pPr marL="457200" indent="-457200">
              <a:buAutoNum type="alphaLcPeriod"/>
            </a:pPr>
            <a:r>
              <a:rPr lang="es-ES" sz="2400" dirty="0" smtClean="0"/>
              <a:t>En primera instancia. El Instituto de </a:t>
            </a:r>
            <a:r>
              <a:rPr lang="es-ES" sz="2400" dirty="0"/>
              <a:t>Seguros</a:t>
            </a:r>
            <a:r>
              <a:rPr lang="es-ES" sz="2400" dirty="0" smtClean="0"/>
              <a:t> Sociales, las Sociedades Administradoras de Fondos de Pensiones y Cesantía, la Compañías de Seguros y las Entidades promotoras de Salud (EPS).</a:t>
            </a:r>
          </a:p>
          <a:p>
            <a:pPr marL="457200" indent="-457200" algn="just">
              <a:buAutoNum type="alphaLcPeriod"/>
            </a:pPr>
            <a:endParaRPr lang="es-ES" sz="2400" dirty="0" smtClean="0"/>
          </a:p>
          <a:p>
            <a:pPr marL="457200" indent="-457200" algn="just">
              <a:buAutoNum type="alphaLcPeriod"/>
            </a:pPr>
            <a:r>
              <a:rPr lang="es-ES" sz="2400" dirty="0" smtClean="0"/>
              <a:t>En segunda instancia las Juntas de Calificación de Invalidez del Orden Regional (decisión apelable ante la Junta Nacional)</a:t>
            </a:r>
          </a:p>
          <a:p>
            <a:endParaRPr lang="es-ES" dirty="0"/>
          </a:p>
        </p:txBody>
      </p:sp>
      <p:sp>
        <p:nvSpPr>
          <p:cNvPr id="5" name="4 Rectángulo"/>
          <p:cNvSpPr/>
          <p:nvPr/>
        </p:nvSpPr>
        <p:spPr>
          <a:xfrm>
            <a:off x="971551" y="765175"/>
            <a:ext cx="6696794" cy="892552"/>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PROCEDIMIENTO PARA INVOCAR LOS BENEFICIOS DEL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sz="quarter" idx="1"/>
          </p:nvPr>
        </p:nvSpPr>
        <p:spPr>
          <a:xfrm>
            <a:off x="1189038" y="2286000"/>
            <a:ext cx="6983412" cy="3357563"/>
          </a:xfrm>
        </p:spPr>
        <p:txBody>
          <a:bodyPr/>
          <a:lstStyle/>
          <a:p>
            <a:pPr marL="273050" indent="-273050" algn="just" eaLnBrk="1" hangingPunct="1">
              <a:buFont typeface="Arial" pitchFamily="34" charset="0"/>
              <a:buNone/>
              <a:defRPr/>
            </a:pPr>
            <a:r>
              <a:rPr lang="es-AR" sz="2400" dirty="0" smtClean="0">
                <a:solidFill>
                  <a:schemeClr val="tx1">
                    <a:lumMod val="50000"/>
                    <a:lumOff val="50000"/>
                  </a:schemeClr>
                </a:solidFill>
              </a:rPr>
              <a:t>Características</a:t>
            </a:r>
          </a:p>
          <a:p>
            <a:pPr marL="273050" indent="-273050" algn="just" eaLnBrk="1" hangingPunct="1">
              <a:buFont typeface="Arial" pitchFamily="34" charset="0"/>
              <a:buNone/>
              <a:defRPr/>
            </a:pPr>
            <a:endParaRPr lang="es-AR" sz="2400" dirty="0" smtClean="0">
              <a:solidFill>
                <a:schemeClr val="tx1">
                  <a:lumMod val="50000"/>
                  <a:lumOff val="50000"/>
                </a:schemeClr>
              </a:solidFill>
            </a:endParaRPr>
          </a:p>
          <a:p>
            <a:pPr marL="273050" indent="-273050" algn="just" eaLnBrk="1" hangingPunct="1">
              <a:buFontTx/>
              <a:buChar char="-"/>
              <a:defRPr/>
            </a:pPr>
            <a:r>
              <a:rPr lang="es-AR" sz="2400" dirty="0" smtClean="0">
                <a:solidFill>
                  <a:schemeClr val="tx1">
                    <a:lumMod val="50000"/>
                    <a:lumOff val="50000"/>
                  </a:schemeClr>
                </a:solidFill>
              </a:rPr>
              <a:t>Naturaleza: Son Tratados Internacionales. </a:t>
            </a:r>
          </a:p>
          <a:p>
            <a:pPr marL="273050" indent="-273050" algn="just" eaLnBrk="1" hangingPunct="1">
              <a:buFontTx/>
              <a:buChar char="-"/>
              <a:defRPr/>
            </a:pPr>
            <a:r>
              <a:rPr lang="es-AR" sz="2400" dirty="0" smtClean="0">
                <a:solidFill>
                  <a:schemeClr val="tx1">
                    <a:lumMod val="50000"/>
                    <a:lumOff val="50000"/>
                  </a:schemeClr>
                </a:solidFill>
              </a:rPr>
              <a:t>Elementos de existencia: Consentimiento  y objeto.</a:t>
            </a:r>
          </a:p>
          <a:p>
            <a:pPr marL="273050" indent="-273050" algn="just" eaLnBrk="1" hangingPunct="1">
              <a:buFontTx/>
              <a:buChar char="-"/>
              <a:defRPr/>
            </a:pPr>
            <a:r>
              <a:rPr lang="es-AR" sz="2400" dirty="0" smtClean="0">
                <a:solidFill>
                  <a:schemeClr val="tx1">
                    <a:lumMod val="50000"/>
                    <a:lumOff val="50000"/>
                  </a:schemeClr>
                </a:solidFill>
              </a:rPr>
              <a:t>Elementos de validez: Capacidad jurídica internacional de las partes, licitud del acto y formalidad. </a:t>
            </a:r>
          </a:p>
          <a:p>
            <a:pPr marL="273050" indent="-273050" eaLnBrk="1" hangingPunct="1">
              <a:buFont typeface="Wingdings" pitchFamily="2" charset="2"/>
              <a:buChar char=""/>
              <a:defRPr/>
            </a:pPr>
            <a:endParaRPr lang="es-ES_tradnl" sz="2400" dirty="0" smtClean="0">
              <a:solidFill>
                <a:schemeClr val="tx1">
                  <a:lumMod val="50000"/>
                  <a:lumOff val="50000"/>
                </a:schemeClr>
              </a:solidFill>
              <a:latin typeface="+mj-lt"/>
            </a:endParaRPr>
          </a:p>
        </p:txBody>
      </p:sp>
      <p:sp>
        <p:nvSpPr>
          <p:cNvPr id="4" name="3 Rectángulo"/>
          <p:cNvSpPr/>
          <p:nvPr/>
        </p:nvSpPr>
        <p:spPr>
          <a:xfrm>
            <a:off x="1331913" y="765175"/>
            <a:ext cx="7128519" cy="892552"/>
          </a:xfrm>
          <a:prstGeom prst="rect">
            <a:avLst/>
          </a:prstGeom>
        </p:spPr>
        <p:txBody>
          <a:bodyPr wrap="square">
            <a:spAutoFit/>
          </a:bodyPr>
          <a:lstStyle/>
          <a:p>
            <a:pPr algn="ctr">
              <a:defRPr/>
            </a:pPr>
            <a:r>
              <a:rPr lang="es-CL" sz="2600" b="1" dirty="0">
                <a:solidFill>
                  <a:srgbClr val="005FA1"/>
                </a:solidFill>
                <a:latin typeface="+mj-lt"/>
              </a:rPr>
              <a:t>CONVENIOS INTERNACIONALES DE SEGURIDAD SOCIAL</a:t>
            </a:r>
            <a:endParaRPr lang="es-ES" sz="2600" b="1" dirty="0">
              <a:solidFill>
                <a:srgbClr val="005FA1"/>
              </a:solidFill>
              <a:latin typeface="+mj-l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2000" fill="hold"/>
                                        <p:tgtEl>
                                          <p:spTgt spid="13315">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1331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133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3315">
                                            <p:txEl>
                                              <p:pRg st="2" end="2"/>
                                            </p:txEl>
                                          </p:spTgt>
                                        </p:tgtEl>
                                        <p:attrNameLst>
                                          <p:attrName>style.visibility</p:attrName>
                                        </p:attrNameLst>
                                      </p:cBhvr>
                                      <p:to>
                                        <p:strVal val="visible"/>
                                      </p:to>
                                    </p:set>
                                    <p:anim calcmode="lin" valueType="num">
                                      <p:cBhvr>
                                        <p:cTn id="14" dur="2000" fill="hold"/>
                                        <p:tgtEl>
                                          <p:spTgt spid="13315">
                                            <p:txEl>
                                              <p:pRg st="2" end="2"/>
                                            </p:txEl>
                                          </p:spTgt>
                                        </p:tgtEl>
                                        <p:attrNameLst>
                                          <p:attrName>ppt_x</p:attrName>
                                        </p:attrNameLst>
                                      </p:cBhvr>
                                      <p:tavLst>
                                        <p:tav tm="0">
                                          <p:val>
                                            <p:strVal val="#ppt_x-.2"/>
                                          </p:val>
                                        </p:tav>
                                        <p:tav tm="100000">
                                          <p:val>
                                            <p:strVal val="#ppt_x"/>
                                          </p:val>
                                        </p:tav>
                                      </p:tavLst>
                                    </p:anim>
                                    <p:anim calcmode="lin" valueType="num">
                                      <p:cBhvr>
                                        <p:cTn id="15" dur="2000" fill="hold"/>
                                        <p:tgtEl>
                                          <p:spTgt spid="1331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2000"/>
                                        <p:tgtEl>
                                          <p:spTgt spid="133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3315">
                                            <p:txEl>
                                              <p:pRg st="3" end="3"/>
                                            </p:txEl>
                                          </p:spTgt>
                                        </p:tgtEl>
                                        <p:attrNameLst>
                                          <p:attrName>style.visibility</p:attrName>
                                        </p:attrNameLst>
                                      </p:cBhvr>
                                      <p:to>
                                        <p:strVal val="visible"/>
                                      </p:to>
                                    </p:set>
                                    <p:anim calcmode="lin" valueType="num">
                                      <p:cBhvr>
                                        <p:cTn id="21" dur="2000" fill="hold"/>
                                        <p:tgtEl>
                                          <p:spTgt spid="13315">
                                            <p:txEl>
                                              <p:pRg st="3" end="3"/>
                                            </p:txEl>
                                          </p:spTgt>
                                        </p:tgtEl>
                                        <p:attrNameLst>
                                          <p:attrName>ppt_x</p:attrName>
                                        </p:attrNameLst>
                                      </p:cBhvr>
                                      <p:tavLst>
                                        <p:tav tm="0">
                                          <p:val>
                                            <p:strVal val="#ppt_x-.2"/>
                                          </p:val>
                                        </p:tav>
                                        <p:tav tm="100000">
                                          <p:val>
                                            <p:strVal val="#ppt_x"/>
                                          </p:val>
                                        </p:tav>
                                      </p:tavLst>
                                    </p:anim>
                                    <p:anim calcmode="lin" valueType="num">
                                      <p:cBhvr>
                                        <p:cTn id="22" dur="2000" fill="hold"/>
                                        <p:tgtEl>
                                          <p:spTgt spid="1331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2000"/>
                                        <p:tgtEl>
                                          <p:spTgt spid="1331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3315">
                                            <p:txEl>
                                              <p:pRg st="4" end="4"/>
                                            </p:txEl>
                                          </p:spTgt>
                                        </p:tgtEl>
                                        <p:attrNameLst>
                                          <p:attrName>style.visibility</p:attrName>
                                        </p:attrNameLst>
                                      </p:cBhvr>
                                      <p:to>
                                        <p:strVal val="visible"/>
                                      </p:to>
                                    </p:set>
                                    <p:anim calcmode="lin" valueType="num">
                                      <p:cBhvr>
                                        <p:cTn id="28" dur="2000" fill="hold"/>
                                        <p:tgtEl>
                                          <p:spTgt spid="13315">
                                            <p:txEl>
                                              <p:pRg st="4" end="4"/>
                                            </p:txEl>
                                          </p:spTgt>
                                        </p:tgtEl>
                                        <p:attrNameLst>
                                          <p:attrName>ppt_x</p:attrName>
                                        </p:attrNameLst>
                                      </p:cBhvr>
                                      <p:tavLst>
                                        <p:tav tm="0">
                                          <p:val>
                                            <p:strVal val="#ppt_x-.2"/>
                                          </p:val>
                                        </p:tav>
                                        <p:tav tm="100000">
                                          <p:val>
                                            <p:strVal val="#ppt_x"/>
                                          </p:val>
                                        </p:tav>
                                      </p:tavLst>
                                    </p:anim>
                                    <p:anim calcmode="lin" valueType="num">
                                      <p:cBhvr>
                                        <p:cTn id="29" dur="2000" fill="hold"/>
                                        <p:tgtEl>
                                          <p:spTgt spid="1331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20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7235" y="1446848"/>
            <a:ext cx="8177213" cy="4525962"/>
          </a:xfrm>
        </p:spPr>
        <p:txBody>
          <a:bodyPr/>
          <a:lstStyle/>
          <a:p>
            <a:pPr algn="ctr">
              <a:buNone/>
            </a:pPr>
            <a:r>
              <a:rPr lang="es-ES" sz="2400" b="1" i="1" dirty="0" smtClean="0"/>
              <a:t>Trabajadores desplazados:</a:t>
            </a:r>
            <a:endParaRPr lang="es-ES" sz="2400" dirty="0" smtClean="0"/>
          </a:p>
          <a:p>
            <a:pPr algn="just"/>
            <a:r>
              <a:rPr lang="es-ES" sz="2400" dirty="0" smtClean="0"/>
              <a:t>Los Organismos de Enlace deberán, a solicitud del empleador, extender un certificado que acredite que el trabajador y sus familiares seguirán sujetos a la legislación del país de origen durante el período del traslado establecido en el Convenio (2 años, prorrogable por el mismo período con el acuerdo de las Autoridades Competentes de las Partes).</a:t>
            </a:r>
          </a:p>
          <a:p>
            <a:endParaRPr lang="es-ES" dirty="0" smtClean="0"/>
          </a:p>
          <a:p>
            <a:r>
              <a:rPr lang="es-ES" sz="2400" dirty="0" smtClean="0"/>
              <a:t>El Certificado lo extiende:</a:t>
            </a:r>
          </a:p>
          <a:p>
            <a:pPr lvl="1"/>
            <a:r>
              <a:rPr lang="es-ES" sz="2400" dirty="0" smtClean="0">
                <a:cs typeface="ヒラギノ角ゴ Pro W3" charset="-128"/>
              </a:rPr>
              <a:t>Chile: Superintendencia de Pensiones.</a:t>
            </a:r>
          </a:p>
          <a:p>
            <a:pPr lvl="1"/>
            <a:r>
              <a:rPr lang="es-ES" sz="2400" dirty="0" smtClean="0"/>
              <a:t>Colombia Ministerio de la Protección Social.</a:t>
            </a:r>
          </a:p>
          <a:p>
            <a:endParaRPr lang="es-ES" dirty="0"/>
          </a:p>
        </p:txBody>
      </p:sp>
      <p:sp>
        <p:nvSpPr>
          <p:cNvPr id="5" name="4 Rectángulo"/>
          <p:cNvSpPr/>
          <p:nvPr/>
        </p:nvSpPr>
        <p:spPr>
          <a:xfrm>
            <a:off x="971551" y="765175"/>
            <a:ext cx="6696794" cy="492443"/>
          </a:xfrm>
          <a:prstGeom prst="rect">
            <a:avLst/>
          </a:prstGeom>
        </p:spPr>
        <p:txBody>
          <a:bodyPr wrap="square">
            <a:spAutoFit/>
          </a:bodyPr>
          <a:lstStyle/>
          <a:p>
            <a:pPr algn="ctr">
              <a:tabLst>
                <a:tab pos="182563" algn="l"/>
              </a:tabLst>
              <a:defRPr/>
            </a:pPr>
            <a:r>
              <a:rPr lang="es-CL" sz="2600" b="1" dirty="0" smtClean="0">
                <a:solidFill>
                  <a:srgbClr val="005FA1"/>
                </a:solidFill>
                <a:latin typeface="+mj-lt"/>
              </a:rPr>
              <a:t>PROCEDIMIENTO PARA INVOCAR 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0432" y="1524000"/>
            <a:ext cx="6939880" cy="4830762"/>
          </a:xfrm>
        </p:spPr>
        <p:txBody>
          <a:bodyPr/>
          <a:lstStyle/>
          <a:p>
            <a:pPr algn="ctr">
              <a:buNone/>
            </a:pPr>
            <a:r>
              <a:rPr lang="es-ES" sz="2400" b="1" i="1" dirty="0" smtClean="0"/>
              <a:t>Prestaciones de Salud</a:t>
            </a:r>
          </a:p>
          <a:p>
            <a:endParaRPr lang="es-ES" i="1" dirty="0" smtClean="0"/>
          </a:p>
          <a:p>
            <a:pPr marL="0" indent="0">
              <a:buNone/>
            </a:pPr>
            <a:r>
              <a:rPr lang="es-ES" sz="2800" dirty="0" smtClean="0"/>
              <a:t>Las cotizaciones se deberán enterar:</a:t>
            </a:r>
            <a:endParaRPr lang="es-ES" sz="2800" b="1" i="1" dirty="0" smtClean="0"/>
          </a:p>
          <a:p>
            <a:pPr marL="0" indent="0">
              <a:buNone/>
            </a:pPr>
            <a:r>
              <a:rPr lang="es-ES" sz="2800" b="1" i="1" dirty="0" smtClean="0"/>
              <a:t>En Chile:</a:t>
            </a:r>
          </a:p>
          <a:p>
            <a:pPr>
              <a:buNone/>
            </a:pPr>
            <a:r>
              <a:rPr lang="es-ES" sz="2800" dirty="0" smtClean="0"/>
              <a:t>- Fondo Nacional de Salud</a:t>
            </a:r>
          </a:p>
          <a:p>
            <a:pPr>
              <a:buFontTx/>
              <a:buChar char="-"/>
            </a:pPr>
            <a:r>
              <a:rPr lang="es-ES" sz="2800" dirty="0" smtClean="0"/>
              <a:t>Las instituciones de salud previsional</a:t>
            </a:r>
          </a:p>
          <a:p>
            <a:pPr>
              <a:buNone/>
            </a:pPr>
            <a:r>
              <a:rPr lang="es-ES" sz="2800" b="1" i="1" dirty="0" smtClean="0"/>
              <a:t>En Colombia</a:t>
            </a:r>
          </a:p>
          <a:p>
            <a:pPr>
              <a:buNone/>
            </a:pPr>
            <a:r>
              <a:rPr lang="es-ES" sz="2800" dirty="0" smtClean="0"/>
              <a:t>- A través del Organismo de Enlace.</a:t>
            </a:r>
          </a:p>
          <a:p>
            <a:endParaRPr lang="es-ES" dirty="0" smtClean="0"/>
          </a:p>
          <a:p>
            <a:endParaRPr lang="es-ES" dirty="0"/>
          </a:p>
        </p:txBody>
      </p:sp>
      <p:sp>
        <p:nvSpPr>
          <p:cNvPr id="5" name="4 Rectángulo"/>
          <p:cNvSpPr/>
          <p:nvPr/>
        </p:nvSpPr>
        <p:spPr>
          <a:xfrm>
            <a:off x="971551" y="765175"/>
            <a:ext cx="6696794" cy="492443"/>
          </a:xfrm>
          <a:prstGeom prst="rect">
            <a:avLst/>
          </a:prstGeom>
        </p:spPr>
        <p:txBody>
          <a:bodyPr wrap="square">
            <a:spAutoFit/>
          </a:bodyPr>
          <a:lstStyle/>
          <a:p>
            <a:pPr>
              <a:tabLst>
                <a:tab pos="182563" algn="l"/>
              </a:tabLst>
              <a:defRPr/>
            </a:pPr>
            <a:r>
              <a:rPr lang="es-CL" sz="2600" b="1" dirty="0" smtClean="0">
                <a:solidFill>
                  <a:srgbClr val="005FA1"/>
                </a:solidFill>
                <a:latin typeface="+mj-lt"/>
              </a:rPr>
              <a:t>PROCEDIMIENTO PARA INVOCAR EL CONVENIO</a:t>
            </a:r>
            <a:endParaRPr lang="es-ES" sz="2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2440" y="1477963"/>
            <a:ext cx="7731968" cy="4525962"/>
          </a:xfrm>
        </p:spPr>
        <p:txBody>
          <a:bodyPr/>
          <a:lstStyle/>
          <a:p>
            <a:pPr>
              <a:buNone/>
            </a:pPr>
            <a:r>
              <a:rPr lang="es-ES" dirty="0" smtClean="0"/>
              <a:t> </a:t>
            </a:r>
          </a:p>
          <a:p>
            <a:pPr>
              <a:buNone/>
            </a:pPr>
            <a:endParaRPr lang="es-ES" dirty="0" smtClean="0"/>
          </a:p>
          <a:p>
            <a:pPr algn="just">
              <a:buNone/>
            </a:pPr>
            <a:endParaRPr lang="es-ES" sz="2400" dirty="0" smtClean="0"/>
          </a:p>
          <a:p>
            <a:pPr algn="just">
              <a:buNone/>
            </a:pPr>
            <a:r>
              <a:rPr lang="es-ES" sz="3200" dirty="0" smtClean="0"/>
              <a:t>	Las </a:t>
            </a:r>
            <a:r>
              <a:rPr lang="es-ES" sz="3200" dirty="0"/>
              <a:t>prestaciones otorgadas en virtud de </a:t>
            </a:r>
            <a:r>
              <a:rPr lang="es-ES" sz="3200" dirty="0" smtClean="0"/>
              <a:t>este Convenio</a:t>
            </a:r>
            <a:r>
              <a:rPr lang="es-ES" sz="3200" dirty="0"/>
              <a:t>, </a:t>
            </a:r>
            <a:r>
              <a:rPr lang="es-ES" sz="3200" dirty="0" smtClean="0"/>
              <a:t>serán pagadas </a:t>
            </a:r>
            <a:r>
              <a:rPr lang="es-ES" sz="3200" dirty="0"/>
              <a:t>en la moneda de cualquiera de los dos países o </a:t>
            </a:r>
            <a:r>
              <a:rPr lang="es-ES" sz="3200" dirty="0" smtClean="0"/>
              <a:t>en dólares </a:t>
            </a:r>
            <a:r>
              <a:rPr lang="es-ES" sz="3200" dirty="0"/>
              <a:t>al tipo de cambio oficial.</a:t>
            </a:r>
          </a:p>
        </p:txBody>
      </p:sp>
      <p:sp>
        <p:nvSpPr>
          <p:cNvPr id="6" name="5 Rectángulo"/>
          <p:cNvSpPr/>
          <p:nvPr/>
        </p:nvSpPr>
        <p:spPr>
          <a:xfrm>
            <a:off x="971551" y="765175"/>
            <a:ext cx="6696794" cy="646331"/>
          </a:xfrm>
          <a:prstGeom prst="rect">
            <a:avLst/>
          </a:prstGeom>
        </p:spPr>
        <p:txBody>
          <a:bodyPr wrap="square">
            <a:spAutoFit/>
          </a:bodyPr>
          <a:lstStyle/>
          <a:p>
            <a:pPr algn="ctr">
              <a:tabLst>
                <a:tab pos="182563" algn="l"/>
              </a:tabLst>
              <a:defRPr/>
            </a:pPr>
            <a:r>
              <a:rPr lang="es-CL" sz="3600" b="1" dirty="0" smtClean="0">
                <a:solidFill>
                  <a:srgbClr val="005FA1"/>
                </a:solidFill>
                <a:latin typeface="+mj-lt"/>
              </a:rPr>
              <a:t>PAGO DE BENEFICIOS</a:t>
            </a:r>
            <a:endParaRPr lang="es-ES" sz="3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0432" y="1556792"/>
            <a:ext cx="7227913" cy="4920208"/>
          </a:xfrm>
        </p:spPr>
        <p:txBody>
          <a:bodyPr/>
          <a:lstStyle/>
          <a:p>
            <a:pPr marL="0" indent="0">
              <a:buNone/>
            </a:pPr>
            <a:r>
              <a:rPr lang="es-ES" sz="2800" b="1" i="1" dirty="0" smtClean="0"/>
              <a:t>Organismo de Enlace de Chile</a:t>
            </a:r>
            <a:r>
              <a:rPr lang="es-ES" sz="2800" i="1" dirty="0" smtClean="0"/>
              <a:t>:</a:t>
            </a:r>
            <a:endParaRPr lang="es-ES" sz="2800" dirty="0"/>
          </a:p>
          <a:p>
            <a:pPr marL="0" indent="0">
              <a:buNone/>
            </a:pPr>
            <a:endParaRPr lang="es-ES" sz="2800" dirty="0" smtClean="0"/>
          </a:p>
          <a:p>
            <a:pPr marL="0" indent="0">
              <a:buNone/>
            </a:pPr>
            <a:r>
              <a:rPr lang="es-ES" sz="2800" dirty="0" smtClean="0"/>
              <a:t>Superintendencia de Pensiones</a:t>
            </a:r>
          </a:p>
          <a:p>
            <a:pPr marL="0" indent="0">
              <a:buNone/>
            </a:pPr>
            <a:endParaRPr lang="es-ES" sz="2800" dirty="0" smtClean="0"/>
          </a:p>
          <a:p>
            <a:pPr marL="0" indent="0">
              <a:buNone/>
            </a:pPr>
            <a:r>
              <a:rPr lang="es-ES" sz="2800" dirty="0" smtClean="0"/>
              <a:t>Dirección: Huérfanos 1273, piso 2, Santiago- Chile</a:t>
            </a:r>
          </a:p>
          <a:p>
            <a:pPr marL="0" indent="0">
              <a:buNone/>
            </a:pPr>
            <a:r>
              <a:rPr lang="es-ES" sz="2800" dirty="0" smtClean="0"/>
              <a:t>Fono: 056 2 27530100</a:t>
            </a:r>
          </a:p>
          <a:p>
            <a:pPr marL="0" indent="0">
              <a:buNone/>
            </a:pPr>
            <a:r>
              <a:rPr lang="en-US" sz="2800" dirty="0" smtClean="0"/>
              <a:t>Fax: 56 2 27530286</a:t>
            </a:r>
            <a:endParaRPr lang="es-ES" sz="2800" dirty="0" smtClean="0"/>
          </a:p>
          <a:p>
            <a:pPr marL="0" indent="0">
              <a:buNone/>
            </a:pPr>
            <a:r>
              <a:rPr lang="en-US" dirty="0" smtClean="0"/>
              <a:t>Email: </a:t>
            </a:r>
            <a:r>
              <a:rPr lang="en-US" u="sng" dirty="0" smtClean="0">
                <a:hlinkClick r:id="rId2"/>
              </a:rPr>
              <a:t>webmaster@spensiones.cl</a:t>
            </a:r>
            <a:endParaRPr lang="es-ES" dirty="0" smtClean="0"/>
          </a:p>
          <a:p>
            <a:pPr marL="0" indent="0">
              <a:buNone/>
            </a:pPr>
            <a:r>
              <a:rPr lang="en-US" dirty="0" smtClean="0"/>
              <a:t>Internet: </a:t>
            </a:r>
            <a:r>
              <a:rPr lang="en-US" u="sng" dirty="0" smtClean="0">
                <a:hlinkClick r:id="rId3"/>
              </a:rPr>
              <a:t>www.spensiones.cl</a:t>
            </a:r>
            <a:endParaRPr lang="es-ES" dirty="0" smtClean="0"/>
          </a:p>
          <a:p>
            <a:pPr marL="0" indent="0">
              <a:buNone/>
            </a:pPr>
            <a:r>
              <a:rPr lang="en-US" dirty="0" smtClean="0"/>
              <a:t> </a:t>
            </a:r>
            <a:endParaRPr lang="es-ES" dirty="0" smtClean="0"/>
          </a:p>
          <a:p>
            <a:endParaRPr lang="es-ES" dirty="0"/>
          </a:p>
        </p:txBody>
      </p:sp>
      <p:sp>
        <p:nvSpPr>
          <p:cNvPr id="4" name="3 Rectángulo"/>
          <p:cNvSpPr/>
          <p:nvPr/>
        </p:nvSpPr>
        <p:spPr>
          <a:xfrm>
            <a:off x="971551" y="765175"/>
            <a:ext cx="6696794" cy="646331"/>
          </a:xfrm>
          <a:prstGeom prst="rect">
            <a:avLst/>
          </a:prstGeom>
        </p:spPr>
        <p:txBody>
          <a:bodyPr wrap="square">
            <a:spAutoFit/>
          </a:bodyPr>
          <a:lstStyle/>
          <a:p>
            <a:pPr algn="ctr">
              <a:tabLst>
                <a:tab pos="182563" algn="l"/>
              </a:tabLst>
              <a:defRPr/>
            </a:pPr>
            <a:r>
              <a:rPr lang="es-CL" sz="3600" b="1" dirty="0" smtClean="0">
                <a:solidFill>
                  <a:srgbClr val="005FA1"/>
                </a:solidFill>
                <a:latin typeface="+mj-lt"/>
              </a:rPr>
              <a:t>ORGANISMOS DE ENLACE</a:t>
            </a:r>
            <a:endParaRPr lang="es-ES" sz="3600" b="1" dirty="0">
              <a:solidFill>
                <a:srgbClr val="005FA1"/>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59282" y="1556793"/>
            <a:ext cx="7241110" cy="4176464"/>
          </a:xfrm>
        </p:spPr>
        <p:txBody>
          <a:bodyPr/>
          <a:lstStyle/>
          <a:p>
            <a:pPr marL="0" indent="0">
              <a:buNone/>
            </a:pPr>
            <a:r>
              <a:rPr lang="es-ES" sz="2800" b="1" i="1" dirty="0" smtClean="0"/>
              <a:t>Organismo de Enlace de Colombia</a:t>
            </a:r>
            <a:endParaRPr lang="es-ES" sz="2800" b="1" dirty="0" smtClean="0"/>
          </a:p>
          <a:p>
            <a:pPr marL="0" indent="0">
              <a:buNone/>
            </a:pPr>
            <a:r>
              <a:rPr lang="es-ES" sz="2800" i="1" dirty="0" smtClean="0"/>
              <a:t> </a:t>
            </a:r>
            <a:endParaRPr lang="es-ES" sz="2800" dirty="0" smtClean="0"/>
          </a:p>
          <a:p>
            <a:pPr marL="0" indent="0">
              <a:buNone/>
            </a:pPr>
            <a:r>
              <a:rPr lang="es-ES" sz="2800" dirty="0" smtClean="0"/>
              <a:t>Ministerio de Protección  Social</a:t>
            </a:r>
          </a:p>
          <a:p>
            <a:pPr marL="0" indent="0">
              <a:buNone/>
            </a:pPr>
            <a:endParaRPr lang="es-ES" sz="2400" dirty="0" smtClean="0"/>
          </a:p>
          <a:p>
            <a:pPr marL="0" indent="0">
              <a:buNone/>
            </a:pPr>
            <a:r>
              <a:rPr lang="es-ES" sz="2400" dirty="0" smtClean="0"/>
              <a:t>Dirección: </a:t>
            </a:r>
            <a:r>
              <a:rPr lang="es-ES" sz="2400" dirty="0" err="1" smtClean="0"/>
              <a:t>Cra</a:t>
            </a:r>
            <a:r>
              <a:rPr lang="es-ES" sz="2400" dirty="0" smtClean="0"/>
              <a:t>. 13 #32-76 Bogotá D.C. </a:t>
            </a:r>
          </a:p>
          <a:p>
            <a:pPr marL="0" indent="0">
              <a:buNone/>
            </a:pPr>
            <a:r>
              <a:rPr lang="es-ES" sz="2400" dirty="0" smtClean="0"/>
              <a:t>PBX: (57-1) 3305000 </a:t>
            </a:r>
          </a:p>
          <a:p>
            <a:pPr marL="0" indent="0">
              <a:buNone/>
            </a:pPr>
            <a:r>
              <a:rPr lang="es-ES" sz="2400" dirty="0" smtClean="0"/>
              <a:t>Fax: (57-1) 3305050 </a:t>
            </a:r>
          </a:p>
          <a:p>
            <a:pPr marL="0" indent="0">
              <a:buNone/>
            </a:pPr>
            <a:r>
              <a:rPr lang="en-US" sz="2400" dirty="0" smtClean="0"/>
              <a:t>Email: </a:t>
            </a:r>
            <a:r>
              <a:rPr lang="en-US" sz="2400" u="sng" dirty="0" smtClean="0">
                <a:hlinkClick r:id="rId2"/>
              </a:rPr>
              <a:t>atencionalciudadano@minproteccionsocial.gov.co</a:t>
            </a:r>
            <a:endParaRPr lang="es-ES" sz="2400" dirty="0" smtClean="0"/>
          </a:p>
          <a:p>
            <a:pPr marL="0" indent="0">
              <a:buNone/>
            </a:pPr>
            <a:r>
              <a:rPr lang="en-US" sz="2400" dirty="0" smtClean="0"/>
              <a:t>Internet </a:t>
            </a:r>
            <a:r>
              <a:rPr lang="es-ES" sz="2400" u="sng" dirty="0" smtClean="0">
                <a:hlinkClick r:id="rId3"/>
              </a:rPr>
              <a:t>www.minproteccionsocial.gov.co</a:t>
            </a:r>
            <a:endParaRPr lang="es-ES" sz="2400" dirty="0" smtClean="0"/>
          </a:p>
          <a:p>
            <a:endParaRPr lang="es-ES" dirty="0"/>
          </a:p>
        </p:txBody>
      </p:sp>
      <p:sp>
        <p:nvSpPr>
          <p:cNvPr id="5" name="4 Rectángulo"/>
          <p:cNvSpPr/>
          <p:nvPr/>
        </p:nvSpPr>
        <p:spPr>
          <a:xfrm>
            <a:off x="971551" y="765175"/>
            <a:ext cx="6696794" cy="584776"/>
          </a:xfrm>
          <a:prstGeom prst="rect">
            <a:avLst/>
          </a:prstGeom>
        </p:spPr>
        <p:txBody>
          <a:bodyPr wrap="square">
            <a:spAutoFit/>
          </a:bodyPr>
          <a:lstStyle/>
          <a:p>
            <a:pPr algn="ctr">
              <a:tabLst>
                <a:tab pos="182563" algn="l"/>
              </a:tabLst>
              <a:defRPr/>
            </a:pPr>
            <a:r>
              <a:rPr lang="es-CL" sz="3200" b="1" dirty="0" smtClean="0">
                <a:solidFill>
                  <a:srgbClr val="005FA1"/>
                </a:solidFill>
                <a:latin typeface="+mj-lt"/>
              </a:rPr>
              <a:t>ORGANISMOS DE ENLACE</a:t>
            </a:r>
            <a:endParaRPr lang="es-ES" sz="3200" b="1" dirty="0">
              <a:solidFill>
                <a:srgbClr val="005FA1"/>
              </a:solidFill>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1631" y="258763"/>
            <a:ext cx="8164513" cy="937989"/>
          </a:xfrm>
        </p:spPr>
        <p:txBody>
          <a:bodyPr/>
          <a:lstStyle/>
          <a:p>
            <a:pPr algn="ctr"/>
            <a:r>
              <a:rPr lang="es-CL" sz="2600" b="1" dirty="0" smtClean="0">
                <a:solidFill>
                  <a:srgbClr val="005FA1"/>
                </a:solidFill>
                <a:latin typeface="+mj-lt"/>
              </a:rPr>
              <a:t>ESTADO </a:t>
            </a:r>
            <a:r>
              <a:rPr lang="es-CL" sz="2600" b="1" dirty="0">
                <a:solidFill>
                  <a:srgbClr val="005FA1"/>
                </a:solidFill>
                <a:latin typeface="+mj-lt"/>
              </a:rPr>
              <a:t>DE </a:t>
            </a:r>
            <a:r>
              <a:rPr lang="es-CL" sz="2600" b="1" dirty="0" smtClean="0">
                <a:solidFill>
                  <a:srgbClr val="005FA1"/>
                </a:solidFill>
                <a:latin typeface="+mj-lt"/>
              </a:rPr>
              <a:t>APLICACIÓN </a:t>
            </a:r>
            <a:r>
              <a:rPr lang="es-CL" sz="2600" b="1" dirty="0">
                <a:solidFill>
                  <a:srgbClr val="005FA1"/>
                </a:solidFill>
                <a:latin typeface="+mj-lt"/>
              </a:rPr>
              <a:t>DEL </a:t>
            </a:r>
            <a:r>
              <a:rPr lang="es-CL" sz="2600" b="1" dirty="0" smtClean="0">
                <a:solidFill>
                  <a:srgbClr val="005FA1"/>
                </a:solidFill>
                <a:latin typeface="+mj-lt"/>
              </a:rPr>
              <a:t>CONVENIO AL 06 DE NOVIEMBRE 2013</a:t>
            </a:r>
            <a:endParaRPr lang="es-CL" sz="2600" b="1" dirty="0">
              <a:solidFill>
                <a:srgbClr val="005FA1"/>
              </a:solidFill>
              <a:latin typeface="+mj-l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4231226371"/>
              </p:ext>
            </p:extLst>
          </p:nvPr>
        </p:nvGraphicFramePr>
        <p:xfrm>
          <a:off x="990600" y="1752600"/>
          <a:ext cx="6933040" cy="3886202"/>
        </p:xfrm>
        <a:graphic>
          <a:graphicData uri="http://schemas.openxmlformats.org/drawingml/2006/table">
            <a:tbl>
              <a:tblPr firstRow="1" bandRow="1">
                <a:tableStyleId>{5C22544A-7EE6-4342-B048-85BDC9FD1C3A}</a:tableStyleId>
              </a:tblPr>
              <a:tblGrid>
                <a:gridCol w="1964488"/>
                <a:gridCol w="1656184"/>
                <a:gridCol w="1800200"/>
                <a:gridCol w="1512168"/>
              </a:tblGrid>
              <a:tr h="793616">
                <a:tc>
                  <a:txBody>
                    <a:bodyPr/>
                    <a:lstStyle/>
                    <a:p>
                      <a:r>
                        <a:rPr lang="es-CL" dirty="0" smtClean="0"/>
                        <a:t>Beneficios</a:t>
                      </a:r>
                      <a:r>
                        <a:rPr lang="es-CL" baseline="0" dirty="0" smtClean="0"/>
                        <a:t> solicitados</a:t>
                      </a:r>
                      <a:endParaRPr lang="es-CL" dirty="0"/>
                    </a:p>
                  </a:txBody>
                  <a:tcPr/>
                </a:tc>
                <a:tc>
                  <a:txBody>
                    <a:bodyPr/>
                    <a:lstStyle/>
                    <a:p>
                      <a:pPr algn="ctr"/>
                      <a:r>
                        <a:rPr lang="es-CL" dirty="0" smtClean="0"/>
                        <a:t>Enviadas a Colombia</a:t>
                      </a:r>
                      <a:endParaRPr lang="es-CL" dirty="0"/>
                    </a:p>
                  </a:txBody>
                  <a:tcPr/>
                </a:tc>
                <a:tc>
                  <a:txBody>
                    <a:bodyPr/>
                    <a:lstStyle/>
                    <a:p>
                      <a:pPr algn="ctr"/>
                      <a:r>
                        <a:rPr lang="es-CL" dirty="0" smtClean="0"/>
                        <a:t>Recibidas desde Colombia</a:t>
                      </a:r>
                      <a:endParaRPr lang="es-CL" dirty="0"/>
                    </a:p>
                  </a:txBody>
                  <a:tcPr/>
                </a:tc>
                <a:tc>
                  <a:txBody>
                    <a:bodyPr/>
                    <a:lstStyle/>
                    <a:p>
                      <a:pPr algn="ctr"/>
                      <a:r>
                        <a:rPr lang="es-CL" dirty="0" smtClean="0"/>
                        <a:t>Total General</a:t>
                      </a:r>
                      <a:endParaRPr lang="es-CL" dirty="0"/>
                    </a:p>
                  </a:txBody>
                  <a:tcPr/>
                </a:tc>
              </a:tr>
              <a:tr h="459794">
                <a:tc>
                  <a:txBody>
                    <a:bodyPr/>
                    <a:lstStyle/>
                    <a:p>
                      <a:r>
                        <a:rPr lang="es-CL" dirty="0" smtClean="0"/>
                        <a:t>Pensión de vejez</a:t>
                      </a:r>
                      <a:endParaRPr lang="es-CL" dirty="0"/>
                    </a:p>
                  </a:txBody>
                  <a:tcPr/>
                </a:tc>
                <a:tc>
                  <a:txBody>
                    <a:bodyPr/>
                    <a:lstStyle/>
                    <a:p>
                      <a:pPr algn="ctr">
                        <a:lnSpc>
                          <a:spcPct val="115000"/>
                        </a:lnSpc>
                        <a:spcAft>
                          <a:spcPts val="0"/>
                        </a:spcAft>
                      </a:pPr>
                      <a:r>
                        <a:rPr lang="es-CL" sz="1800" dirty="0">
                          <a:effectLst/>
                          <a:latin typeface="+mn-lt"/>
                          <a:ea typeface="Calibri"/>
                          <a:cs typeface="Times New Roman"/>
                        </a:rPr>
                        <a:t>12</a:t>
                      </a:r>
                    </a:p>
                  </a:txBody>
                  <a:tcPr marL="68580" marR="68580" marT="0" marB="0"/>
                </a:tc>
                <a:tc>
                  <a:txBody>
                    <a:bodyPr/>
                    <a:lstStyle/>
                    <a:p>
                      <a:pPr algn="ctr">
                        <a:lnSpc>
                          <a:spcPct val="115000"/>
                        </a:lnSpc>
                        <a:spcAft>
                          <a:spcPts val="0"/>
                        </a:spcAft>
                      </a:pPr>
                      <a:r>
                        <a:rPr lang="es-CL" sz="1800" dirty="0">
                          <a:effectLst/>
                          <a:latin typeface="Calibri"/>
                          <a:ea typeface="Calibri"/>
                          <a:cs typeface="Times New Roman"/>
                        </a:rPr>
                        <a:t>1</a:t>
                      </a:r>
                    </a:p>
                  </a:txBody>
                  <a:tcPr marL="68580" marR="68580" marT="0" marB="0"/>
                </a:tc>
                <a:tc>
                  <a:txBody>
                    <a:bodyPr/>
                    <a:lstStyle/>
                    <a:p>
                      <a:endParaRPr lang="es-CL"/>
                    </a:p>
                  </a:txBody>
                  <a:tcPr/>
                </a:tc>
              </a:tr>
              <a:tr h="793616">
                <a:tc>
                  <a:txBody>
                    <a:bodyPr/>
                    <a:lstStyle/>
                    <a:p>
                      <a:r>
                        <a:rPr lang="es-CL" dirty="0" smtClean="0"/>
                        <a:t>Pensión de Sobrevivencia</a:t>
                      </a:r>
                      <a:endParaRPr lang="es-CL" dirty="0"/>
                    </a:p>
                  </a:txBody>
                  <a:tcPr/>
                </a:tc>
                <a:tc>
                  <a:txBody>
                    <a:bodyPr/>
                    <a:lstStyle/>
                    <a:p>
                      <a:pPr algn="ctr">
                        <a:lnSpc>
                          <a:spcPct val="115000"/>
                        </a:lnSpc>
                        <a:spcAft>
                          <a:spcPts val="0"/>
                        </a:spcAft>
                      </a:pPr>
                      <a:r>
                        <a:rPr lang="es-CL" sz="1800" dirty="0">
                          <a:effectLst/>
                          <a:latin typeface="+mn-lt"/>
                          <a:ea typeface="Calibri"/>
                          <a:cs typeface="Times New Roman"/>
                        </a:rPr>
                        <a:t>1</a:t>
                      </a:r>
                    </a:p>
                  </a:txBody>
                  <a:tcPr marL="68580" marR="68580" marT="0" marB="0"/>
                </a:tc>
                <a:tc>
                  <a:txBody>
                    <a:bodyPr/>
                    <a:lstStyle/>
                    <a:p>
                      <a:pPr algn="ctr">
                        <a:lnSpc>
                          <a:spcPct val="115000"/>
                        </a:lnSpc>
                        <a:spcAft>
                          <a:spcPts val="0"/>
                        </a:spcAft>
                      </a:pPr>
                      <a:r>
                        <a:rPr lang="es-CL" sz="1800">
                          <a:effectLst/>
                          <a:latin typeface="Calibri"/>
                          <a:ea typeface="Calibri"/>
                          <a:cs typeface="Times New Roman"/>
                        </a:rPr>
                        <a:t>0</a:t>
                      </a:r>
                    </a:p>
                  </a:txBody>
                  <a:tcPr marL="68580" marR="68580" marT="0" marB="0"/>
                </a:tc>
                <a:tc>
                  <a:txBody>
                    <a:bodyPr/>
                    <a:lstStyle/>
                    <a:p>
                      <a:endParaRPr lang="es-CL" dirty="0"/>
                    </a:p>
                  </a:txBody>
                  <a:tcPr/>
                </a:tc>
              </a:tr>
              <a:tr h="459794">
                <a:tc>
                  <a:txBody>
                    <a:bodyPr/>
                    <a:lstStyle/>
                    <a:p>
                      <a:r>
                        <a:rPr lang="es-CL" dirty="0" smtClean="0"/>
                        <a:t>Desplazamiento</a:t>
                      </a:r>
                      <a:endParaRPr lang="es-CL" dirty="0"/>
                    </a:p>
                  </a:txBody>
                  <a:tcPr/>
                </a:tc>
                <a:tc>
                  <a:txBody>
                    <a:bodyPr/>
                    <a:lstStyle/>
                    <a:p>
                      <a:pPr algn="ctr">
                        <a:lnSpc>
                          <a:spcPct val="115000"/>
                        </a:lnSpc>
                        <a:spcAft>
                          <a:spcPts val="0"/>
                        </a:spcAft>
                      </a:pPr>
                      <a:r>
                        <a:rPr lang="es-CL" sz="1800">
                          <a:effectLst/>
                          <a:latin typeface="+mn-lt"/>
                          <a:ea typeface="Calibri"/>
                          <a:cs typeface="Times New Roman"/>
                        </a:rPr>
                        <a:t>5</a:t>
                      </a:r>
                    </a:p>
                  </a:txBody>
                  <a:tcPr marL="68580" marR="68580" marT="0" marB="0"/>
                </a:tc>
                <a:tc>
                  <a:txBody>
                    <a:bodyPr/>
                    <a:lstStyle/>
                    <a:p>
                      <a:pPr algn="ctr">
                        <a:lnSpc>
                          <a:spcPct val="115000"/>
                        </a:lnSpc>
                        <a:spcAft>
                          <a:spcPts val="0"/>
                        </a:spcAft>
                      </a:pPr>
                      <a:r>
                        <a:rPr lang="es-CL" sz="1800">
                          <a:effectLst/>
                          <a:latin typeface="Calibri"/>
                          <a:ea typeface="Calibri"/>
                          <a:cs typeface="Times New Roman"/>
                        </a:rPr>
                        <a:t>0</a:t>
                      </a:r>
                    </a:p>
                  </a:txBody>
                  <a:tcPr marL="68580" marR="68580" marT="0" marB="0"/>
                </a:tc>
                <a:tc>
                  <a:txBody>
                    <a:bodyPr/>
                    <a:lstStyle/>
                    <a:p>
                      <a:endParaRPr lang="es-CL"/>
                    </a:p>
                  </a:txBody>
                  <a:tcPr/>
                </a:tc>
              </a:tr>
              <a:tr h="459794">
                <a:tc>
                  <a:txBody>
                    <a:bodyPr/>
                    <a:lstStyle/>
                    <a:p>
                      <a:r>
                        <a:rPr lang="es-CL" dirty="0" smtClean="0"/>
                        <a:t>Total Solicitudes</a:t>
                      </a:r>
                      <a:endParaRPr lang="es-CL" dirty="0"/>
                    </a:p>
                  </a:txBody>
                  <a:tcPr/>
                </a:tc>
                <a:tc>
                  <a:txBody>
                    <a:bodyPr/>
                    <a:lstStyle/>
                    <a:p>
                      <a:pPr algn="ctr">
                        <a:lnSpc>
                          <a:spcPct val="115000"/>
                        </a:lnSpc>
                        <a:spcAft>
                          <a:spcPts val="0"/>
                        </a:spcAft>
                      </a:pPr>
                      <a:r>
                        <a:rPr lang="es-CL" sz="1800" dirty="0">
                          <a:effectLst/>
                          <a:latin typeface="+mn-lt"/>
                          <a:ea typeface="Calibri"/>
                          <a:cs typeface="Times New Roman"/>
                        </a:rPr>
                        <a:t>18</a:t>
                      </a:r>
                    </a:p>
                  </a:txBody>
                  <a:tcPr marL="68580" marR="68580" marT="0" marB="0"/>
                </a:tc>
                <a:tc>
                  <a:txBody>
                    <a:bodyPr/>
                    <a:lstStyle/>
                    <a:p>
                      <a:pPr algn="ctr">
                        <a:lnSpc>
                          <a:spcPct val="115000"/>
                        </a:lnSpc>
                        <a:spcAft>
                          <a:spcPts val="0"/>
                        </a:spcAft>
                      </a:pPr>
                      <a:r>
                        <a:rPr lang="es-CL" sz="1800" dirty="0">
                          <a:effectLst/>
                          <a:latin typeface="Calibri"/>
                          <a:ea typeface="Calibri"/>
                          <a:cs typeface="Times New Roman"/>
                        </a:rPr>
                        <a:t>1</a:t>
                      </a:r>
                    </a:p>
                  </a:txBody>
                  <a:tcPr marL="68580" marR="68580" marT="0" marB="0"/>
                </a:tc>
                <a:tc>
                  <a:txBody>
                    <a:bodyPr/>
                    <a:lstStyle/>
                    <a:p>
                      <a:endParaRPr lang="es-CL"/>
                    </a:p>
                  </a:txBody>
                  <a:tcPr/>
                </a:tc>
              </a:tr>
              <a:tr h="459794">
                <a:tc>
                  <a:txBody>
                    <a:bodyPr/>
                    <a:lstStyle/>
                    <a:p>
                      <a:r>
                        <a:rPr lang="es-CL" dirty="0" smtClean="0"/>
                        <a:t>Total General</a:t>
                      </a:r>
                      <a:endParaRPr lang="es-CL" dirty="0"/>
                    </a:p>
                  </a:txBody>
                  <a:tcPr/>
                </a:tc>
                <a:tc>
                  <a:txBody>
                    <a:bodyPr/>
                    <a:lstStyle/>
                    <a:p>
                      <a:pPr algn="ctr">
                        <a:lnSpc>
                          <a:spcPct val="115000"/>
                        </a:lnSpc>
                        <a:spcAft>
                          <a:spcPts val="0"/>
                        </a:spcAft>
                      </a:pPr>
                      <a:endParaRPr lang="es-CL" sz="1800" dirty="0">
                        <a:effectLst/>
                        <a:latin typeface="+mn-lt"/>
                        <a:ea typeface="Calibri"/>
                        <a:cs typeface="Times New Roman"/>
                      </a:endParaRPr>
                    </a:p>
                  </a:txBody>
                  <a:tcPr marL="68580" marR="68580" marT="0" marB="0"/>
                </a:tc>
                <a:tc>
                  <a:txBody>
                    <a:bodyPr/>
                    <a:lstStyle/>
                    <a:p>
                      <a:endParaRPr lang="es-CL"/>
                    </a:p>
                  </a:txBody>
                  <a:tcPr/>
                </a:tc>
                <a:tc>
                  <a:txBody>
                    <a:bodyPr/>
                    <a:lstStyle/>
                    <a:p>
                      <a:pPr algn="ctr"/>
                      <a:r>
                        <a:rPr lang="es-CL" dirty="0" smtClean="0"/>
                        <a:t>19</a:t>
                      </a:r>
                      <a:endParaRPr lang="es-CL" dirty="0"/>
                    </a:p>
                  </a:txBody>
                  <a:tcPr/>
                </a:tc>
              </a:tr>
              <a:tr h="459794">
                <a:tc>
                  <a:txBody>
                    <a:bodyPr/>
                    <a:lstStyle/>
                    <a:p>
                      <a:r>
                        <a:rPr lang="es-CL" sz="1200" b="1" dirty="0" smtClean="0"/>
                        <a:t>Fuente: S. Pensiones</a:t>
                      </a:r>
                      <a:endParaRPr lang="es-CL" sz="1200" b="1" dirty="0"/>
                    </a:p>
                  </a:txBody>
                  <a:tcPr/>
                </a:tc>
                <a:tc>
                  <a:txBody>
                    <a:bodyPr/>
                    <a:lstStyle/>
                    <a:p>
                      <a:pPr algn="ctr">
                        <a:lnSpc>
                          <a:spcPct val="115000"/>
                        </a:lnSpc>
                        <a:spcAft>
                          <a:spcPts val="0"/>
                        </a:spcAft>
                      </a:pPr>
                      <a:endParaRPr lang="es-CL" sz="1800" dirty="0">
                        <a:effectLst/>
                        <a:latin typeface="+mn-lt"/>
                        <a:ea typeface="Calibri"/>
                        <a:cs typeface="Times New Roman"/>
                      </a:endParaRPr>
                    </a:p>
                  </a:txBody>
                  <a:tcPr marL="68580" marR="68580" marT="0" marB="0"/>
                </a:tc>
                <a:tc>
                  <a:txBody>
                    <a:bodyPr/>
                    <a:lstStyle/>
                    <a:p>
                      <a:endParaRPr lang="es-CL"/>
                    </a:p>
                  </a:txBody>
                  <a:tcPr/>
                </a:tc>
                <a:tc>
                  <a:txBody>
                    <a:bodyPr/>
                    <a:lstStyle/>
                    <a:p>
                      <a:endParaRPr lang="es-CL" dirty="0"/>
                    </a:p>
                  </a:txBody>
                  <a:tcPr/>
                </a:tc>
              </a:tr>
            </a:tbl>
          </a:graphicData>
        </a:graphic>
      </p:graphicFrame>
    </p:spTree>
    <p:extLst>
      <p:ext uri="{BB962C8B-B14F-4D97-AF65-F5344CB8AC3E}">
        <p14:creationId xmlns:p14="http://schemas.microsoft.com/office/powerpoint/2010/main" xmlns="" val="13936392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sz="quarter" idx="1"/>
          </p:nvPr>
        </p:nvSpPr>
        <p:spPr>
          <a:xfrm>
            <a:off x="971550" y="1628775"/>
            <a:ext cx="7272338" cy="4824413"/>
          </a:xfrm>
        </p:spPr>
        <p:txBody>
          <a:bodyPr>
            <a:normAutofit/>
          </a:bodyPr>
          <a:lstStyle/>
          <a:p>
            <a:pPr algn="just">
              <a:buNone/>
              <a:defRPr/>
            </a:pPr>
            <a:r>
              <a:rPr lang="es-CL" sz="2400" dirty="0" smtClean="0">
                <a:solidFill>
                  <a:schemeClr val="tx1">
                    <a:lumMod val="50000"/>
                    <a:lumOff val="50000"/>
                  </a:schemeClr>
                </a:solidFill>
              </a:rPr>
              <a:t>a. Se requiere conocer el procedimiento de exportación</a:t>
            </a:r>
          </a:p>
          <a:p>
            <a:pPr algn="just">
              <a:buNone/>
              <a:defRPr/>
            </a:pPr>
            <a:r>
              <a:rPr lang="es-CL" sz="2400" dirty="0" smtClean="0">
                <a:solidFill>
                  <a:schemeClr val="tx1">
                    <a:lumMod val="50000"/>
                    <a:lumOff val="50000"/>
                  </a:schemeClr>
                </a:solidFill>
              </a:rPr>
              <a:t> de pensiones que utilizará Colombia para aquellos</a:t>
            </a:r>
          </a:p>
          <a:p>
            <a:pPr algn="just">
              <a:buNone/>
              <a:defRPr/>
            </a:pPr>
            <a:r>
              <a:rPr lang="es-CL" sz="2400" dirty="0" smtClean="0">
                <a:solidFill>
                  <a:schemeClr val="tx1">
                    <a:lumMod val="50000"/>
                    <a:lumOff val="50000"/>
                  </a:schemeClr>
                </a:solidFill>
              </a:rPr>
              <a:t> beneficiarios residentes en Chile</a:t>
            </a:r>
          </a:p>
          <a:p>
            <a:pPr algn="just">
              <a:buNone/>
              <a:defRPr/>
            </a:pPr>
            <a:endParaRPr lang="es-CL" sz="2400" dirty="0" smtClean="0">
              <a:solidFill>
                <a:schemeClr val="tx1">
                  <a:lumMod val="50000"/>
                  <a:lumOff val="50000"/>
                </a:schemeClr>
              </a:solidFill>
            </a:endParaRPr>
          </a:p>
          <a:p>
            <a:pPr algn="just">
              <a:buNone/>
              <a:defRPr/>
            </a:pPr>
            <a:r>
              <a:rPr lang="es-CL" sz="2400" dirty="0" smtClean="0">
                <a:solidFill>
                  <a:schemeClr val="tx1">
                    <a:lumMod val="50000"/>
                    <a:lumOff val="50000"/>
                  </a:schemeClr>
                </a:solidFill>
              </a:rPr>
              <a:t>b. Casos Pendientes: 13 casos</a:t>
            </a:r>
          </a:p>
          <a:p>
            <a:pPr algn="just">
              <a:buNone/>
              <a:defRPr/>
            </a:pPr>
            <a:endParaRPr lang="es-CL" sz="2400" dirty="0">
              <a:solidFill>
                <a:schemeClr val="tx1">
                  <a:lumMod val="50000"/>
                  <a:lumOff val="50000"/>
                </a:schemeClr>
              </a:solidFill>
            </a:endParaRPr>
          </a:p>
          <a:p>
            <a:pPr marL="0" indent="0">
              <a:buNone/>
              <a:defRPr/>
            </a:pPr>
            <a:r>
              <a:rPr lang="es-CL" sz="2400" dirty="0" smtClean="0">
                <a:solidFill>
                  <a:schemeClr val="tx1">
                    <a:lumMod val="50000"/>
                    <a:lumOff val="50000"/>
                  </a:schemeClr>
                </a:solidFill>
              </a:rPr>
              <a:t>-En Chile: 2 casos</a:t>
            </a:r>
          </a:p>
          <a:p>
            <a:pPr marL="0" indent="0">
              <a:buNone/>
              <a:defRPr/>
            </a:pPr>
            <a:r>
              <a:rPr lang="es-CL" sz="2400" dirty="0" smtClean="0">
                <a:solidFill>
                  <a:schemeClr val="tx1">
                    <a:lumMod val="50000"/>
                    <a:lumOff val="50000"/>
                  </a:schemeClr>
                </a:solidFill>
              </a:rPr>
              <a:t>-En Colombia: 8 casos</a:t>
            </a:r>
          </a:p>
          <a:p>
            <a:pPr marL="0" indent="0">
              <a:buNone/>
              <a:defRPr/>
            </a:pPr>
            <a:r>
              <a:rPr lang="es-CL" sz="2400" dirty="0" smtClean="0">
                <a:solidFill>
                  <a:schemeClr val="tx1">
                    <a:lumMod val="50000"/>
                    <a:lumOff val="50000"/>
                  </a:schemeClr>
                </a:solidFill>
              </a:rPr>
              <a:t>-Por falta documentación por parte de afiliados: 3 casos</a:t>
            </a:r>
          </a:p>
          <a:p>
            <a:pPr marL="0" indent="0">
              <a:buNone/>
              <a:defRPr/>
            </a:pPr>
            <a:r>
              <a:rPr lang="es-CL" sz="2400" dirty="0" smtClean="0">
                <a:solidFill>
                  <a:schemeClr val="tx1">
                    <a:lumMod val="50000"/>
                    <a:lumOff val="50000"/>
                  </a:schemeClr>
                </a:solidFill>
              </a:rPr>
              <a:t> </a:t>
            </a:r>
          </a:p>
          <a:p>
            <a:pPr marL="0" indent="0">
              <a:buNone/>
              <a:defRPr/>
            </a:pPr>
            <a:endParaRPr lang="es-CL" sz="2400" dirty="0" smtClean="0">
              <a:solidFill>
                <a:schemeClr val="tx1">
                  <a:lumMod val="50000"/>
                  <a:lumOff val="50000"/>
                </a:schemeClr>
              </a:solidFill>
            </a:endParaRPr>
          </a:p>
          <a:p>
            <a:pPr>
              <a:defRPr/>
            </a:pPr>
            <a:endParaRPr lang="es-CL" sz="2400" dirty="0">
              <a:solidFill>
                <a:schemeClr val="tx1">
                  <a:lumMod val="50000"/>
                  <a:lumOff val="50000"/>
                </a:schemeClr>
              </a:solidFill>
            </a:endParaRPr>
          </a:p>
          <a:p>
            <a:pPr algn="just">
              <a:buNone/>
              <a:defRPr/>
            </a:pPr>
            <a:endParaRPr lang="es-ES" sz="2400" dirty="0"/>
          </a:p>
          <a:p>
            <a:pPr marL="274320" indent="-274320" eaLnBrk="1" fontAlgn="auto" hangingPunct="1">
              <a:spcAft>
                <a:spcPts val="0"/>
              </a:spcAft>
              <a:buFont typeface="Wingdings"/>
              <a:buChar char=""/>
              <a:defRPr/>
            </a:pPr>
            <a:endParaRPr lang="es-ES_tradnl" sz="2400" dirty="0" smtClean="0">
              <a:solidFill>
                <a:schemeClr val="tx1">
                  <a:lumMod val="50000"/>
                  <a:lumOff val="50000"/>
                </a:schemeClr>
              </a:solidFill>
              <a:latin typeface="+mj-lt"/>
            </a:endParaRPr>
          </a:p>
        </p:txBody>
      </p:sp>
      <p:sp>
        <p:nvSpPr>
          <p:cNvPr id="7" name="6 Rectángulo"/>
          <p:cNvSpPr/>
          <p:nvPr/>
        </p:nvSpPr>
        <p:spPr>
          <a:xfrm>
            <a:off x="971551" y="765175"/>
            <a:ext cx="7128841" cy="492443"/>
          </a:xfrm>
          <a:prstGeom prst="rect">
            <a:avLst/>
          </a:prstGeom>
        </p:spPr>
        <p:txBody>
          <a:bodyPr wrap="square">
            <a:spAutoFit/>
          </a:bodyPr>
          <a:lstStyle/>
          <a:p>
            <a:pPr algn="ctr">
              <a:defRPr/>
            </a:pPr>
            <a:r>
              <a:rPr lang="es-CL" sz="2600" b="1" dirty="0" smtClean="0">
                <a:solidFill>
                  <a:srgbClr val="005FA1"/>
                </a:solidFill>
                <a:latin typeface="Calibri"/>
                <a:cs typeface="Verdana"/>
              </a:rPr>
              <a:t>DIFICULTADES EN LA APLICACIÓN DEL CONVENIO</a:t>
            </a:r>
            <a:endParaRPr lang="es-ES" sz="2600" b="1" dirty="0">
              <a:solidFill>
                <a:srgbClr val="005FA1"/>
              </a:solidFill>
              <a:latin typeface="Calibri"/>
              <a:cs typeface="Verdana"/>
            </a:endParaRPr>
          </a:p>
        </p:txBody>
      </p:sp>
    </p:spTree>
    <p:extLst>
      <p:ext uri="{BB962C8B-B14F-4D97-AF65-F5344CB8AC3E}">
        <p14:creationId xmlns:p14="http://schemas.microsoft.com/office/powerpoint/2010/main" xmlns="" val="1491341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2" dur="500"/>
                                        <p:tgtEl>
                                          <p:spTgt spid="143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27" dur="500"/>
                                        <p:tgtEl>
                                          <p:spTgt spid="1433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339">
                                            <p:txEl>
                                              <p:pRg st="7" end="7"/>
                                            </p:txEl>
                                          </p:spTgt>
                                        </p:tgtEl>
                                        <p:attrNameLst>
                                          <p:attrName>style.visibility</p:attrName>
                                        </p:attrNameLst>
                                      </p:cBhvr>
                                      <p:to>
                                        <p:strVal val="visible"/>
                                      </p:to>
                                    </p:set>
                                    <p:animEffect transition="in" filter="blinds(horizontal)">
                                      <p:cBhvr>
                                        <p:cTn id="32" dur="500"/>
                                        <p:tgtEl>
                                          <p:spTgt spid="1433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339">
                                            <p:txEl>
                                              <p:pRg st="8" end="8"/>
                                            </p:txEl>
                                          </p:spTgt>
                                        </p:tgtEl>
                                        <p:attrNameLst>
                                          <p:attrName>style.visibility</p:attrName>
                                        </p:attrNameLst>
                                      </p:cBhvr>
                                      <p:to>
                                        <p:strVal val="visible"/>
                                      </p:to>
                                    </p:set>
                                    <p:animEffect transition="in" filter="blinds(horizontal)">
                                      <p:cBhvr>
                                        <p:cTn id="37" dur="500"/>
                                        <p:tgtEl>
                                          <p:spTgt spid="1433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339">
                                            <p:txEl>
                                              <p:pRg st="9" end="9"/>
                                            </p:txEl>
                                          </p:spTgt>
                                        </p:tgtEl>
                                        <p:attrNameLst>
                                          <p:attrName>style.visibility</p:attrName>
                                        </p:attrNameLst>
                                      </p:cBhvr>
                                      <p:to>
                                        <p:strVal val="visible"/>
                                      </p:to>
                                    </p:set>
                                    <p:animEffect transition="in" filter="blinds(horizontal)">
                                      <p:cBhvr>
                                        <p:cTn id="42" dur="500"/>
                                        <p:tgtEl>
                                          <p:spTgt spid="143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sz="quarter" idx="1"/>
          </p:nvPr>
        </p:nvSpPr>
        <p:spPr>
          <a:xfrm>
            <a:off x="971550" y="1628775"/>
            <a:ext cx="7272338" cy="4824413"/>
          </a:xfrm>
        </p:spPr>
        <p:txBody>
          <a:bodyPr>
            <a:normAutofit/>
          </a:bodyPr>
          <a:lstStyle/>
          <a:p>
            <a:pPr marL="457200" indent="-457200" algn="just">
              <a:buAutoNum type="alphaLcPeriod"/>
              <a:defRPr/>
            </a:pPr>
            <a:r>
              <a:rPr lang="es-CL" sz="2400" dirty="0" smtClean="0">
                <a:solidFill>
                  <a:schemeClr val="tx1">
                    <a:lumMod val="50000"/>
                    <a:lumOff val="50000"/>
                  </a:schemeClr>
                </a:solidFill>
              </a:rPr>
              <a:t>Ampliar plataforma de beneficios del Convenio, estableciendo una nueva modalidad de pago de los beneficios: traspaso o transferencia de fondos entre sistemas de capitalización individual.</a:t>
            </a:r>
          </a:p>
          <a:p>
            <a:pPr marL="457200" indent="-457200" algn="just">
              <a:buNone/>
              <a:defRPr/>
            </a:pPr>
            <a:r>
              <a:rPr lang="es-CL" sz="2400" dirty="0" smtClean="0">
                <a:solidFill>
                  <a:schemeClr val="tx1">
                    <a:lumMod val="50000"/>
                    <a:lumOff val="50000"/>
                  </a:schemeClr>
                </a:solidFill>
              </a:rPr>
              <a:t>	La experiencia del Convenio de Seguridad Social Chile y Perú ha sido todo un éxito.</a:t>
            </a:r>
            <a:endParaRPr lang="es-CL" sz="2400" smtClean="0">
              <a:solidFill>
                <a:schemeClr val="tx1">
                  <a:lumMod val="50000"/>
                  <a:lumOff val="50000"/>
                </a:schemeClr>
              </a:solidFill>
            </a:endParaRPr>
          </a:p>
          <a:p>
            <a:pPr marL="457200" indent="-457200" algn="just">
              <a:buNone/>
              <a:defRPr/>
            </a:pPr>
            <a:endParaRPr lang="es-CL" sz="2400" smtClean="0">
              <a:solidFill>
                <a:schemeClr val="tx1">
                  <a:lumMod val="50000"/>
                  <a:lumOff val="50000"/>
                </a:schemeClr>
              </a:solidFill>
            </a:endParaRPr>
          </a:p>
          <a:p>
            <a:pPr algn="just">
              <a:buNone/>
              <a:defRPr/>
            </a:pPr>
            <a:r>
              <a:rPr lang="es-CL" sz="2400" dirty="0" smtClean="0">
                <a:solidFill>
                  <a:schemeClr val="tx1">
                    <a:lumMod val="50000"/>
                    <a:lumOff val="50000"/>
                  </a:schemeClr>
                </a:solidFill>
              </a:rPr>
              <a:t>b. Reducir los tiempos de respuesta.</a:t>
            </a:r>
          </a:p>
          <a:p>
            <a:pPr algn="just">
              <a:buNone/>
              <a:defRPr/>
            </a:pPr>
            <a:endParaRPr lang="es-CL" sz="2400" dirty="0" smtClean="0">
              <a:solidFill>
                <a:schemeClr val="tx1">
                  <a:lumMod val="50000"/>
                  <a:lumOff val="50000"/>
                </a:schemeClr>
              </a:solidFill>
            </a:endParaRPr>
          </a:p>
          <a:p>
            <a:pPr algn="just">
              <a:buNone/>
              <a:defRPr/>
            </a:pPr>
            <a:r>
              <a:rPr lang="es-CL" sz="2400" dirty="0" smtClean="0">
                <a:solidFill>
                  <a:schemeClr val="tx1">
                    <a:lumMod val="50000"/>
                    <a:lumOff val="50000"/>
                  </a:schemeClr>
                </a:solidFill>
              </a:rPr>
              <a:t>c. Negociar un acuerdo de transmisión electrónica de datos entre organismos de enlace.</a:t>
            </a:r>
          </a:p>
          <a:p>
            <a:pPr>
              <a:defRPr/>
            </a:pPr>
            <a:endParaRPr lang="es-CL" sz="2400" dirty="0">
              <a:solidFill>
                <a:schemeClr val="tx1">
                  <a:lumMod val="50000"/>
                  <a:lumOff val="50000"/>
                </a:schemeClr>
              </a:solidFill>
            </a:endParaRPr>
          </a:p>
          <a:p>
            <a:pPr algn="just">
              <a:buNone/>
              <a:defRPr/>
            </a:pPr>
            <a:endParaRPr lang="es-ES" sz="2400" dirty="0"/>
          </a:p>
          <a:p>
            <a:pPr marL="274320" indent="-274320" eaLnBrk="1" fontAlgn="auto" hangingPunct="1">
              <a:spcAft>
                <a:spcPts val="0"/>
              </a:spcAft>
              <a:buFont typeface="Wingdings"/>
              <a:buChar char=""/>
              <a:defRPr/>
            </a:pPr>
            <a:endParaRPr lang="es-ES_tradnl" sz="2400" dirty="0" smtClean="0">
              <a:solidFill>
                <a:schemeClr val="tx1">
                  <a:lumMod val="50000"/>
                  <a:lumOff val="50000"/>
                </a:schemeClr>
              </a:solidFill>
              <a:latin typeface="+mj-lt"/>
            </a:endParaRPr>
          </a:p>
        </p:txBody>
      </p:sp>
      <p:sp>
        <p:nvSpPr>
          <p:cNvPr id="7" name="6 Rectángulo"/>
          <p:cNvSpPr/>
          <p:nvPr/>
        </p:nvSpPr>
        <p:spPr>
          <a:xfrm>
            <a:off x="971551" y="765175"/>
            <a:ext cx="7128841" cy="892552"/>
          </a:xfrm>
          <a:prstGeom prst="rect">
            <a:avLst/>
          </a:prstGeom>
        </p:spPr>
        <p:txBody>
          <a:bodyPr wrap="square">
            <a:spAutoFit/>
          </a:bodyPr>
          <a:lstStyle/>
          <a:p>
            <a:pPr algn="ctr">
              <a:defRPr/>
            </a:pPr>
            <a:r>
              <a:rPr lang="es-CL" sz="2600" b="1" dirty="0" smtClean="0">
                <a:solidFill>
                  <a:srgbClr val="005FA1"/>
                </a:solidFill>
                <a:latin typeface="Calibri"/>
                <a:cs typeface="Verdana"/>
              </a:rPr>
              <a:t>PRINCIPALES DESAFIOS DEL CONVENIO. Perspectiva de Chile</a:t>
            </a:r>
            <a:endParaRPr lang="es-ES" sz="2600" b="1" dirty="0">
              <a:solidFill>
                <a:srgbClr val="005FA1"/>
              </a:solidFill>
              <a:latin typeface="Calibri"/>
              <a:cs typeface="Verdana"/>
            </a:endParaRPr>
          </a:p>
        </p:txBody>
      </p:sp>
      <p:sp>
        <p:nvSpPr>
          <p:cNvPr id="4" name="CuadroTexto 3"/>
          <p:cNvSpPr txBox="1"/>
          <p:nvPr/>
        </p:nvSpPr>
        <p:spPr>
          <a:xfrm>
            <a:off x="7376088" y="974123"/>
            <a:ext cx="184666" cy="369332"/>
          </a:xfrm>
          <a:prstGeom prst="rect">
            <a:avLst/>
          </a:prstGeom>
          <a:noFill/>
        </p:spPr>
        <p:txBody>
          <a:bodyPr wrap="none" rtlCol="0">
            <a:spAutoFit/>
          </a:bodyPr>
          <a:lstStyle/>
          <a:p>
            <a:endParaRPr lang="es-ES_tradnl" dirty="0"/>
          </a:p>
        </p:txBody>
      </p:sp>
    </p:spTree>
    <p:extLst>
      <p:ext uri="{BB962C8B-B14F-4D97-AF65-F5344CB8AC3E}">
        <p14:creationId xmlns:p14="http://schemas.microsoft.com/office/powerpoint/2010/main" xmlns="" val="1491341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17" dur="500"/>
                                        <p:tgtEl>
                                          <p:spTgt spid="143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22"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bwMode="auto">
          <a:xfrm>
            <a:off x="250825" y="1557338"/>
            <a:ext cx="7978775" cy="1008062"/>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20000"/>
              </a:spcBef>
              <a:spcAft>
                <a:spcPct val="0"/>
              </a:spcAft>
            </a:pPr>
            <a:r>
              <a:rPr lang="es-CL" sz="2700" smtClean="0"/>
              <a:t>CONVENIO DE </a:t>
            </a:r>
            <a:r>
              <a:rPr lang="es-CL" sz="2700" dirty="0" smtClean="0"/>
              <a:t>SEGURIDAD SOCIAL CHILE - COLOMBIA</a:t>
            </a:r>
          </a:p>
        </p:txBody>
      </p:sp>
      <p:sp>
        <p:nvSpPr>
          <p:cNvPr id="31747" name="Subtitle 2"/>
          <p:cNvSpPr>
            <a:spLocks noGrp="1"/>
          </p:cNvSpPr>
          <p:nvPr>
            <p:ph type="subTitle" idx="1"/>
          </p:nvPr>
        </p:nvSpPr>
        <p:spPr bwMode="auto">
          <a:xfrm>
            <a:off x="457200" y="2565400"/>
            <a:ext cx="7772400" cy="2807816"/>
          </a:xfrm>
          <a:noFill/>
          <a:ln>
            <a:miter lim="800000"/>
            <a:headEnd/>
            <a:tailEnd/>
          </a:ln>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CL" sz="2200" dirty="0" smtClean="0">
                <a:solidFill>
                  <a:schemeClr val="tx1"/>
                </a:solidFill>
              </a:rPr>
              <a:t>Asesoría Legislativa y Coordinación Internacional</a:t>
            </a:r>
          </a:p>
          <a:p>
            <a:pPr fontAlgn="base">
              <a:spcAft>
                <a:spcPct val="0"/>
              </a:spcAft>
              <a:buFont typeface="Arial" pitchFamily="34" charset="0"/>
              <a:buNone/>
            </a:pPr>
            <a:r>
              <a:rPr lang="es-CL" sz="2200" dirty="0" smtClean="0">
                <a:solidFill>
                  <a:schemeClr val="tx1"/>
                </a:solidFill>
              </a:rPr>
              <a:t>Subsecretaría de Previsión Social</a:t>
            </a:r>
          </a:p>
          <a:p>
            <a:pPr fontAlgn="base">
              <a:spcAft>
                <a:spcPct val="0"/>
              </a:spcAft>
              <a:buFont typeface="Arial" pitchFamily="34" charset="0"/>
              <a:buNone/>
            </a:pPr>
            <a:endParaRPr lang="en-US" sz="2400" dirty="0" smtClean="0">
              <a:solidFill>
                <a:schemeClr val="tx1"/>
              </a:solidFill>
            </a:endParaRPr>
          </a:p>
        </p:txBody>
      </p:sp>
      <p:sp>
        <p:nvSpPr>
          <p:cNvPr id="4" name="2 Subtítulo"/>
          <p:cNvSpPr txBox="1">
            <a:spLocks/>
          </p:cNvSpPr>
          <p:nvPr/>
        </p:nvSpPr>
        <p:spPr>
          <a:xfrm>
            <a:off x="1428750" y="4786313"/>
            <a:ext cx="6400800" cy="1882775"/>
          </a:xfrm>
          <a:prstGeom prst="rect">
            <a:avLst/>
          </a:prstGeom>
        </p:spPr>
        <p:txBody>
          <a:bodyPr/>
          <a:lstStyle/>
          <a:p>
            <a:pPr fontAlgn="auto">
              <a:spcBef>
                <a:spcPct val="20000"/>
              </a:spcBef>
              <a:spcAft>
                <a:spcPts val="0"/>
              </a:spcAft>
              <a:buFont typeface="Arial" charset="0"/>
              <a:buNone/>
              <a:defRPr/>
            </a:pPr>
            <a:endParaRPr lang="es-CL" sz="1600" b="1" dirty="0">
              <a:solidFill>
                <a:schemeClr val="bg1">
                  <a:lumMod val="85000"/>
                </a:schemeClr>
              </a:solidFill>
              <a:latin typeface="+mj-lt"/>
              <a:cs typeface="ヒラギノ角ゴ Pro W3" charset="-128"/>
            </a:endParaRPr>
          </a:p>
          <a:p>
            <a:pPr fontAlgn="auto">
              <a:spcBef>
                <a:spcPct val="20000"/>
              </a:spcBef>
              <a:spcAft>
                <a:spcPts val="0"/>
              </a:spcAft>
              <a:buFont typeface="Arial" charset="0"/>
              <a:buNone/>
              <a:defRPr/>
            </a:pPr>
            <a:r>
              <a:rPr lang="es-CL" sz="3600" dirty="0">
                <a:solidFill>
                  <a:schemeClr val="bg1">
                    <a:lumMod val="85000"/>
                  </a:schemeClr>
                </a:solidFill>
                <a:latin typeface="+mj-lt"/>
                <a:cs typeface="ヒラギノ角ゴ Pro W3" charset="-128"/>
              </a:rPr>
              <a:t> </a:t>
            </a:r>
            <a:r>
              <a:rPr lang="es-CL" sz="3200" dirty="0">
                <a:solidFill>
                  <a:schemeClr val="accent1">
                    <a:lumMod val="75000"/>
                  </a:schemeClr>
                </a:solidFill>
                <a:latin typeface="+mn-lt"/>
                <a:cs typeface="ヒラギノ角ゴ Pro W3" charset="-128"/>
              </a:rPr>
              <a:t/>
            </a:r>
            <a:br>
              <a:rPr lang="es-CL" sz="3200" dirty="0">
                <a:solidFill>
                  <a:schemeClr val="accent1">
                    <a:lumMod val="75000"/>
                  </a:schemeClr>
                </a:solidFill>
                <a:latin typeface="+mn-lt"/>
                <a:cs typeface="ヒラギノ角ゴ Pro W3" charset="-128"/>
              </a:rPr>
            </a:br>
            <a:endParaRPr lang="es-ES" sz="3200" dirty="0">
              <a:solidFill>
                <a:schemeClr val="tx1">
                  <a:tint val="75000"/>
                </a:schemeClr>
              </a:solidFill>
              <a:latin typeface="+mn-lt"/>
              <a:cs typeface="ヒラギノ角ゴ Pro W3" charset="-128"/>
            </a:endParaRPr>
          </a:p>
        </p:txBody>
      </p:sp>
      <p:sp>
        <p:nvSpPr>
          <p:cNvPr id="8" name="Subtitle 2"/>
          <p:cNvSpPr txBox="1">
            <a:spLocks/>
          </p:cNvSpPr>
          <p:nvPr/>
        </p:nvSpPr>
        <p:spPr bwMode="auto">
          <a:xfrm>
            <a:off x="2843213" y="5300663"/>
            <a:ext cx="5900737" cy="1008062"/>
          </a:xfrm>
          <a:prstGeom prst="rect">
            <a:avLst/>
          </a:prstGeom>
          <a:noFill/>
          <a:ln>
            <a:miter lim="800000"/>
            <a:headEnd/>
            <a:tailEnd/>
          </a:ln>
        </p:spPr>
        <p:txBody>
          <a:bodyPr/>
          <a:lstStyle/>
          <a:p>
            <a:pPr algn="ctr">
              <a:spcBef>
                <a:spcPct val="20000"/>
              </a:spcBef>
              <a:buFont typeface="Arial" pitchFamily="34" charset="0"/>
              <a:buNone/>
              <a:defRPr/>
            </a:pPr>
            <a:r>
              <a:rPr lang="es-CL" sz="2000" dirty="0" smtClean="0">
                <a:latin typeface="+mn-lt"/>
                <a:cs typeface="ヒラギノ角ゴ Pro W3" charset="-128"/>
              </a:rPr>
              <a:t>Sergio Gallardo  Vera</a:t>
            </a:r>
            <a:endParaRPr lang="es-CL" sz="2000" dirty="0">
              <a:latin typeface="+mn-lt"/>
              <a:cs typeface="ヒラギノ角ゴ Pro W3" charset="-128"/>
            </a:endParaRPr>
          </a:p>
          <a:p>
            <a:pPr algn="ctr">
              <a:spcBef>
                <a:spcPct val="20000"/>
              </a:spcBef>
              <a:buFont typeface="Arial" pitchFamily="34" charset="0"/>
              <a:buNone/>
              <a:defRPr/>
            </a:pPr>
            <a:r>
              <a:rPr lang="es-CL" sz="2000" dirty="0" smtClean="0">
                <a:latin typeface="+mn-lt"/>
                <a:cs typeface="ヒラギノ角ゴ Pro W3" charset="-128"/>
              </a:rPr>
              <a:t>Santiago, 08 </a:t>
            </a:r>
            <a:r>
              <a:rPr lang="es-CL" sz="2000" dirty="0">
                <a:latin typeface="+mn-lt"/>
                <a:cs typeface="ヒラギノ角ゴ Pro W3" charset="-128"/>
              </a:rPr>
              <a:t>de noviembre de </a:t>
            </a:r>
            <a:r>
              <a:rPr lang="es-CL" sz="2000" dirty="0" smtClean="0">
                <a:latin typeface="+mn-lt"/>
                <a:cs typeface="ヒラギノ角ゴ Pro W3" charset="-128"/>
              </a:rPr>
              <a:t>2013</a:t>
            </a:r>
            <a:endParaRPr lang="es-CL" sz="2000" dirty="0">
              <a:latin typeface="+mn-lt"/>
              <a:cs typeface="ヒラギノ角ゴ Pro W3" charset="-128"/>
            </a:endParaRPr>
          </a:p>
          <a:p>
            <a:pPr algn="ctr">
              <a:spcBef>
                <a:spcPct val="20000"/>
              </a:spcBef>
              <a:buFont typeface="Arial" pitchFamily="34" charset="0"/>
              <a:buNone/>
              <a:defRPr/>
            </a:pPr>
            <a:endParaRPr lang="en-US" sz="2000" dirty="0">
              <a:latin typeface="+mn-lt"/>
              <a:cs typeface="ヒラギノ角ゴ Pro W3" charset="-12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71550" y="1412776"/>
            <a:ext cx="7038975" cy="4087912"/>
          </a:xfrm>
        </p:spPr>
        <p:txBody>
          <a:bodyPr/>
          <a:lstStyle/>
          <a:p>
            <a:pPr algn="just">
              <a:buFont typeface="Arial" charset="0"/>
              <a:buNone/>
              <a:defRPr/>
            </a:pPr>
            <a:r>
              <a:rPr lang="es-AR" sz="2400" dirty="0" smtClean="0">
                <a:solidFill>
                  <a:schemeClr val="tx1">
                    <a:lumMod val="50000"/>
                    <a:lumOff val="50000"/>
                  </a:schemeClr>
                </a:solidFill>
                <a:latin typeface="+mj-lt"/>
              </a:rPr>
              <a:t>	</a:t>
            </a:r>
          </a:p>
          <a:p>
            <a:pPr algn="ctr">
              <a:buFont typeface="Arial" charset="0"/>
              <a:buNone/>
              <a:defRPr/>
            </a:pPr>
            <a:endParaRPr lang="es-AR" sz="2400" dirty="0" smtClean="0">
              <a:solidFill>
                <a:schemeClr val="tx1">
                  <a:lumMod val="50000"/>
                  <a:lumOff val="50000"/>
                </a:schemeClr>
              </a:solidFill>
              <a:latin typeface="+mj-lt"/>
            </a:endParaRPr>
          </a:p>
          <a:p>
            <a:pPr algn="just">
              <a:buFont typeface="Arial" charset="0"/>
              <a:buNone/>
              <a:defRPr/>
            </a:pPr>
            <a:r>
              <a:rPr lang="es-AR" sz="2400" dirty="0" smtClean="0">
                <a:solidFill>
                  <a:schemeClr val="tx1">
                    <a:lumMod val="50000"/>
                    <a:lumOff val="50000"/>
                  </a:schemeClr>
                </a:solidFill>
              </a:rPr>
              <a:t> - 	Regular y proteger derecho a la  Seguridad Social de los nacionales de los Estados Parte. </a:t>
            </a:r>
          </a:p>
          <a:p>
            <a:pPr algn="just">
              <a:buFontTx/>
              <a:buChar char="-"/>
              <a:defRPr/>
            </a:pPr>
            <a:r>
              <a:rPr lang="es-AR" sz="2400" dirty="0" smtClean="0">
                <a:solidFill>
                  <a:schemeClr val="tx1">
                    <a:lumMod val="50000"/>
                    <a:lumOff val="50000"/>
                  </a:schemeClr>
                </a:solidFill>
              </a:rPr>
              <a:t>Reconocimiento de los derechos previsionales</a:t>
            </a:r>
          </a:p>
          <a:p>
            <a:pPr algn="just">
              <a:buFontTx/>
              <a:buChar char="-"/>
              <a:defRPr/>
            </a:pPr>
            <a:r>
              <a:rPr lang="es-AR" sz="2400" dirty="0" smtClean="0">
                <a:solidFill>
                  <a:schemeClr val="tx1">
                    <a:lumMod val="50000"/>
                    <a:lumOff val="50000"/>
                  </a:schemeClr>
                </a:solidFill>
              </a:rPr>
              <a:t>Adecuarse a las nuevas realidades en materia socio laboral. </a:t>
            </a:r>
          </a:p>
          <a:p>
            <a:pPr>
              <a:buFont typeface="Arial" charset="0"/>
              <a:buChar char="•"/>
              <a:defRPr/>
            </a:pPr>
            <a:endParaRPr lang="es-ES" sz="2400" dirty="0">
              <a:solidFill>
                <a:schemeClr val="tx1">
                  <a:lumMod val="50000"/>
                  <a:lumOff val="50000"/>
                </a:schemeClr>
              </a:solidFill>
              <a:latin typeface="+mj-lt"/>
            </a:endParaRPr>
          </a:p>
        </p:txBody>
      </p:sp>
      <p:sp>
        <p:nvSpPr>
          <p:cNvPr id="7" name="Rectangle 2"/>
          <p:cNvSpPr>
            <a:spLocks noGrp="1" noChangeArrowheads="1"/>
          </p:cNvSpPr>
          <p:nvPr>
            <p:ph type="title"/>
          </p:nvPr>
        </p:nvSpPr>
        <p:spPr>
          <a:xfrm>
            <a:off x="1331913" y="765175"/>
            <a:ext cx="5688012" cy="576263"/>
          </a:xfrm>
        </p:spPr>
        <p:txBody>
          <a:bodyPr>
            <a:noAutofit/>
          </a:bodyPr>
          <a:lstStyle/>
          <a:p>
            <a:pPr algn="ctr" eaLnBrk="1" fontAlgn="auto" hangingPunct="1">
              <a:spcAft>
                <a:spcPts val="0"/>
              </a:spcAft>
              <a:defRPr/>
            </a:pPr>
            <a:r>
              <a:rPr lang="es-CL" sz="2600" b="1" dirty="0" smtClean="0">
                <a:solidFill>
                  <a:srgbClr val="005FA1"/>
                </a:solidFill>
                <a:latin typeface="+mj-lt"/>
              </a:rPr>
              <a:t>OBJETIVOS</a:t>
            </a:r>
            <a:r>
              <a:rPr lang="es-ES" b="1" dirty="0" smtClean="0">
                <a:solidFill>
                  <a:srgbClr val="005FA1"/>
                </a:solidFill>
                <a:latin typeface="+mj-lt"/>
              </a:rPr>
              <a:t/>
            </a:r>
            <a:br>
              <a:rPr lang="es-ES" b="1" dirty="0" smtClean="0">
                <a:solidFill>
                  <a:srgbClr val="005FA1"/>
                </a:solidFill>
                <a:latin typeface="+mj-lt"/>
              </a:rPr>
            </a:br>
            <a:endParaRPr lang="es-ES_tradnl" b="1" dirty="0" smtClean="0">
              <a:solidFill>
                <a:srgbClr val="005FA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9"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2" dur="2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2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19" dur="2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2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6" dur="2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00113" y="1700808"/>
            <a:ext cx="6967537" cy="3816424"/>
          </a:xfrm>
        </p:spPr>
        <p:txBody>
          <a:bodyPr/>
          <a:lstStyle/>
          <a:p>
            <a:pPr algn="ctr">
              <a:buFont typeface="Arial" pitchFamily="34" charset="0"/>
              <a:buNone/>
              <a:defRPr/>
            </a:pPr>
            <a:endParaRPr lang="es-AR" sz="2400" dirty="0" smtClean="0">
              <a:solidFill>
                <a:schemeClr val="tx1">
                  <a:lumMod val="50000"/>
                  <a:lumOff val="50000"/>
                </a:schemeClr>
              </a:solidFill>
            </a:endParaRPr>
          </a:p>
          <a:p>
            <a:pPr algn="just">
              <a:buFontTx/>
              <a:buChar char="-"/>
              <a:defRPr/>
            </a:pPr>
            <a:r>
              <a:rPr lang="es-AR" sz="2400" dirty="0" smtClean="0">
                <a:solidFill>
                  <a:schemeClr val="tx1">
                    <a:lumMod val="50000"/>
                    <a:lumOff val="50000"/>
                  </a:schemeClr>
                </a:solidFill>
              </a:rPr>
              <a:t>Creciente flujo de trabajadores migrantes. </a:t>
            </a:r>
          </a:p>
          <a:p>
            <a:pPr algn="just">
              <a:buFontTx/>
              <a:buChar char="-"/>
              <a:defRPr/>
            </a:pPr>
            <a:endParaRPr lang="es-AR" sz="2400" dirty="0" smtClean="0">
              <a:solidFill>
                <a:schemeClr val="tx1">
                  <a:lumMod val="50000"/>
                  <a:lumOff val="50000"/>
                </a:schemeClr>
              </a:solidFill>
            </a:endParaRPr>
          </a:p>
          <a:p>
            <a:pPr algn="just">
              <a:buFontTx/>
              <a:buChar char="-"/>
              <a:defRPr/>
            </a:pPr>
            <a:r>
              <a:rPr lang="es-AR" sz="2400" dirty="0" smtClean="0">
                <a:solidFill>
                  <a:schemeClr val="tx1">
                    <a:lumMod val="50000"/>
                    <a:lumOff val="50000"/>
                  </a:schemeClr>
                </a:solidFill>
              </a:rPr>
              <a:t>incremento de las inversiones  de empresas extranjeras.</a:t>
            </a:r>
          </a:p>
          <a:p>
            <a:pPr algn="just">
              <a:buFontTx/>
              <a:buChar char="-"/>
              <a:defRPr/>
            </a:pPr>
            <a:endParaRPr lang="es-AR" sz="2400" dirty="0" smtClean="0">
              <a:solidFill>
                <a:schemeClr val="tx1">
                  <a:lumMod val="50000"/>
                  <a:lumOff val="50000"/>
                </a:schemeClr>
              </a:solidFill>
            </a:endParaRPr>
          </a:p>
          <a:p>
            <a:pPr algn="just">
              <a:buFontTx/>
              <a:buChar char="-"/>
              <a:defRPr/>
            </a:pPr>
            <a:r>
              <a:rPr lang="es-AR" sz="2400" i="1" dirty="0" smtClean="0">
                <a:solidFill>
                  <a:schemeClr val="tx1">
                    <a:lumMod val="50000"/>
                    <a:lumOff val="50000"/>
                  </a:schemeClr>
                </a:solidFill>
              </a:rPr>
              <a:t>“si todos los trabajadores migrantes vivieran juntos, formarían el quinto país más poblado de la tierra”. </a:t>
            </a:r>
            <a:r>
              <a:rPr lang="es-AR" sz="2400" dirty="0" smtClean="0">
                <a:solidFill>
                  <a:schemeClr val="tx1">
                    <a:lumMod val="50000"/>
                    <a:lumOff val="50000"/>
                  </a:schemeClr>
                </a:solidFill>
              </a:rPr>
              <a:t>OIT </a:t>
            </a:r>
            <a:endParaRPr lang="es-AR" sz="2400" i="1" dirty="0" smtClean="0">
              <a:solidFill>
                <a:schemeClr val="tx1">
                  <a:lumMod val="50000"/>
                  <a:lumOff val="50000"/>
                </a:schemeClr>
              </a:solidFill>
            </a:endParaRPr>
          </a:p>
          <a:p>
            <a:pPr>
              <a:defRPr/>
            </a:pPr>
            <a:endParaRPr lang="es-ES" sz="2400" dirty="0" smtClean="0">
              <a:solidFill>
                <a:schemeClr val="tx1">
                  <a:lumMod val="50000"/>
                  <a:lumOff val="50000"/>
                </a:schemeClr>
              </a:solidFill>
            </a:endParaRPr>
          </a:p>
        </p:txBody>
      </p:sp>
      <p:sp>
        <p:nvSpPr>
          <p:cNvPr id="4" name="3 Rectángulo"/>
          <p:cNvSpPr/>
          <p:nvPr/>
        </p:nvSpPr>
        <p:spPr>
          <a:xfrm>
            <a:off x="1331913" y="765175"/>
            <a:ext cx="5904383" cy="492443"/>
          </a:xfrm>
          <a:prstGeom prst="rect">
            <a:avLst/>
          </a:prstGeom>
        </p:spPr>
        <p:txBody>
          <a:bodyPr wrap="square">
            <a:spAutoFit/>
          </a:bodyPr>
          <a:lstStyle/>
          <a:p>
            <a:pPr algn="ctr">
              <a:defRPr/>
            </a:pPr>
            <a:r>
              <a:rPr lang="es-CL" sz="2600" b="1" dirty="0">
                <a:solidFill>
                  <a:srgbClr val="005FA1"/>
                </a:solidFill>
                <a:latin typeface="+mj-lt"/>
              </a:rPr>
              <a:t>IMPORTANCIA DE SU ESTABLECIMIENTO</a:t>
            </a:r>
            <a:endParaRPr lang="es-ES" sz="2600" b="1" dirty="0">
              <a:solidFill>
                <a:srgbClr val="005FA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2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14" dur="2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1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7" name="Rectangle 14"/>
          <p:cNvSpPr>
            <a:spLocks noChangeArrowheads="1"/>
          </p:cNvSpPr>
          <p:nvPr/>
        </p:nvSpPr>
        <p:spPr bwMode="auto">
          <a:xfrm>
            <a:off x="971550" y="1363663"/>
            <a:ext cx="7107238" cy="2123658"/>
          </a:xfrm>
          <a:prstGeom prst="rect">
            <a:avLst/>
          </a:prstGeom>
          <a:noFill/>
          <a:ln w="9525">
            <a:noFill/>
            <a:miter lim="800000"/>
            <a:headEnd/>
            <a:tailEnd/>
          </a:ln>
        </p:spPr>
        <p:txBody>
          <a:bodyPr wrap="square">
            <a:spAutoFit/>
          </a:bodyPr>
          <a:lstStyle/>
          <a:p>
            <a:pPr marL="263525" indent="-263525" algn="just">
              <a:spcBef>
                <a:spcPct val="50000"/>
              </a:spcBef>
              <a:defRPr/>
            </a:pPr>
            <a:endParaRPr lang="es-ES" sz="2400" dirty="0" smtClean="0">
              <a:solidFill>
                <a:schemeClr val="tx1">
                  <a:lumMod val="50000"/>
                  <a:lumOff val="50000"/>
                </a:schemeClr>
              </a:solidFill>
              <a:latin typeface="+mj-lt"/>
            </a:endParaRPr>
          </a:p>
          <a:p>
            <a:pPr marL="263525" indent="-263525" algn="just">
              <a:spcBef>
                <a:spcPct val="50000"/>
              </a:spcBef>
              <a:defRPr/>
            </a:pPr>
            <a:endParaRPr lang="es-ES" sz="2400" dirty="0" smtClean="0">
              <a:solidFill>
                <a:schemeClr val="tx1">
                  <a:lumMod val="50000"/>
                  <a:lumOff val="50000"/>
                </a:schemeClr>
              </a:solidFill>
              <a:latin typeface="+mj-lt"/>
            </a:endParaRPr>
          </a:p>
          <a:p>
            <a:pPr marL="263525" indent="-263525" algn="ctr">
              <a:spcBef>
                <a:spcPct val="50000"/>
              </a:spcBef>
              <a:defRPr/>
            </a:pPr>
            <a:r>
              <a:rPr lang="es-ES" sz="2400" dirty="0" smtClean="0">
                <a:solidFill>
                  <a:schemeClr val="tx1">
                    <a:lumMod val="50000"/>
                    <a:lumOff val="50000"/>
                  </a:schemeClr>
                </a:solidFill>
                <a:latin typeface="+mn-lt"/>
              </a:rPr>
              <a:t>Estar </a:t>
            </a:r>
            <a:r>
              <a:rPr lang="es-ES" sz="2400" dirty="0">
                <a:solidFill>
                  <a:schemeClr val="tx1">
                    <a:lumMod val="50000"/>
                    <a:lumOff val="50000"/>
                  </a:schemeClr>
                </a:solidFill>
                <a:latin typeface="+mn-lt"/>
              </a:rPr>
              <a:t>afiliado/a </a:t>
            </a:r>
            <a:r>
              <a:rPr lang="es-ES" sz="2400" dirty="0" smtClean="0">
                <a:solidFill>
                  <a:schemeClr val="tx1">
                    <a:lumMod val="50000"/>
                    <a:lumOff val="50000"/>
                  </a:schemeClr>
                </a:solidFill>
                <a:latin typeface="+mn-lt"/>
              </a:rPr>
              <a:t> </a:t>
            </a:r>
            <a:r>
              <a:rPr lang="es-ES" sz="2400" dirty="0">
                <a:solidFill>
                  <a:schemeClr val="tx1">
                    <a:lumMod val="50000"/>
                    <a:lumOff val="50000"/>
                  </a:schemeClr>
                </a:solidFill>
                <a:latin typeface="+mn-lt"/>
              </a:rPr>
              <a:t>un régimen previsional en </a:t>
            </a:r>
            <a:r>
              <a:rPr lang="es-ES" sz="2400" dirty="0" smtClean="0">
                <a:solidFill>
                  <a:schemeClr val="tx1">
                    <a:lumMod val="50000"/>
                    <a:lumOff val="50000"/>
                  </a:schemeClr>
                </a:solidFill>
                <a:latin typeface="+mn-lt"/>
              </a:rPr>
              <a:t>cualquiera</a:t>
            </a:r>
          </a:p>
          <a:p>
            <a:pPr marL="263525" indent="-263525" algn="ctr">
              <a:spcBef>
                <a:spcPct val="50000"/>
              </a:spcBef>
              <a:defRPr/>
            </a:pPr>
            <a:r>
              <a:rPr lang="es-ES" sz="2400" dirty="0" smtClean="0">
                <a:solidFill>
                  <a:schemeClr val="tx1">
                    <a:lumMod val="50000"/>
                    <a:lumOff val="50000"/>
                  </a:schemeClr>
                </a:solidFill>
                <a:latin typeface="+mn-lt"/>
              </a:rPr>
              <a:t>de </a:t>
            </a:r>
            <a:r>
              <a:rPr lang="es-ES" sz="2400" dirty="0">
                <a:solidFill>
                  <a:schemeClr val="tx1">
                    <a:lumMod val="50000"/>
                    <a:lumOff val="50000"/>
                  </a:schemeClr>
                </a:solidFill>
                <a:latin typeface="+mn-lt"/>
              </a:rPr>
              <a:t>los Estados contratantes. </a:t>
            </a:r>
          </a:p>
        </p:txBody>
      </p:sp>
      <p:sp>
        <p:nvSpPr>
          <p:cNvPr id="6" name="5 CuadroTexto"/>
          <p:cNvSpPr txBox="1"/>
          <p:nvPr/>
        </p:nvSpPr>
        <p:spPr>
          <a:xfrm>
            <a:off x="971550" y="3000375"/>
            <a:ext cx="7107238" cy="461665"/>
          </a:xfrm>
          <a:prstGeom prst="rect">
            <a:avLst/>
          </a:prstGeom>
          <a:noFill/>
        </p:spPr>
        <p:txBody>
          <a:bodyPr>
            <a:spAutoFit/>
          </a:bodyPr>
          <a:lstStyle/>
          <a:p>
            <a:pPr>
              <a:defRPr/>
            </a:pPr>
            <a:r>
              <a:rPr lang="es-AR" sz="2400" dirty="0">
                <a:solidFill>
                  <a:schemeClr val="tx1">
                    <a:lumMod val="50000"/>
                    <a:lumOff val="50000"/>
                  </a:schemeClr>
                </a:solidFill>
                <a:latin typeface="+mj-lt"/>
              </a:rPr>
              <a:t> </a:t>
            </a:r>
            <a:endParaRPr lang="es-AR" sz="2400" dirty="0" smtClean="0">
              <a:solidFill>
                <a:schemeClr val="tx1">
                  <a:lumMod val="50000"/>
                  <a:lumOff val="50000"/>
                </a:schemeClr>
              </a:solidFill>
              <a:latin typeface="+mj-lt"/>
            </a:endParaRPr>
          </a:p>
        </p:txBody>
      </p:sp>
      <p:sp>
        <p:nvSpPr>
          <p:cNvPr id="7" name="Rectangle 2"/>
          <p:cNvSpPr txBox="1">
            <a:spLocks noChangeArrowheads="1"/>
          </p:cNvSpPr>
          <p:nvPr/>
        </p:nvSpPr>
        <p:spPr bwMode="auto">
          <a:xfrm>
            <a:off x="827088" y="476673"/>
            <a:ext cx="7705725" cy="1008112"/>
          </a:xfrm>
          <a:prstGeom prst="rect">
            <a:avLst/>
          </a:prstGeom>
          <a:noFill/>
          <a:ln w="9525">
            <a:noFill/>
            <a:miter lim="800000"/>
            <a:headEnd/>
            <a:tailEnd/>
          </a:ln>
        </p:spPr>
        <p:txBody>
          <a:bodyPr/>
          <a:lstStyle/>
          <a:p>
            <a:pPr algn="ctr" fontAlgn="auto">
              <a:spcAft>
                <a:spcPts val="0"/>
              </a:spcAft>
              <a:defRPr/>
            </a:pPr>
            <a:r>
              <a:rPr lang="es-CL" sz="2600" b="1" dirty="0">
                <a:solidFill>
                  <a:srgbClr val="005FA1"/>
                </a:solidFill>
                <a:latin typeface="+mj-lt"/>
                <a:cs typeface="Verdana"/>
              </a:rPr>
              <a:t>REQUISITO BÁSICO PARA ACOGERSE A UN </a:t>
            </a:r>
            <a:r>
              <a:rPr lang="es-CL" sz="2600" b="1" dirty="0" smtClean="0">
                <a:solidFill>
                  <a:srgbClr val="005FA1"/>
                </a:solidFill>
                <a:latin typeface="+mj-lt"/>
                <a:cs typeface="Verdana"/>
              </a:rPr>
              <a:t>CONVENIO DE SEGURIDAD SOCIAL </a:t>
            </a:r>
            <a:endParaRPr lang="es-CL" sz="2600" b="1" dirty="0">
              <a:solidFill>
                <a:srgbClr val="005FA1"/>
              </a:solidFill>
              <a:latin typeface="+mj-lt"/>
              <a:cs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7">
                                            <p:txEl>
                                              <p:pRg st="2" end="2"/>
                                            </p:txEl>
                                          </p:spTgt>
                                        </p:tgtEl>
                                        <p:attrNameLst>
                                          <p:attrName>style.visibility</p:attrName>
                                        </p:attrNameLst>
                                      </p:cBhvr>
                                      <p:to>
                                        <p:strVal val="visible"/>
                                      </p:to>
                                    </p:set>
                                    <p:anim calcmode="lin" valueType="num">
                                      <p:cBhvr additive="base">
                                        <p:cTn id="7" dur="2000" fill="hold"/>
                                        <p:tgtEl>
                                          <p:spTgt spid="13317">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33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anim calcmode="lin" valueType="num">
                                      <p:cBhvr additive="base">
                                        <p:cTn id="13" dur="2000" fill="hold"/>
                                        <p:tgtEl>
                                          <p:spTgt spid="13317">
                                            <p:txEl>
                                              <p:pRg st="3" end="3"/>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133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CuadroTexto"/>
          <p:cNvSpPr txBox="1"/>
          <p:nvPr/>
        </p:nvSpPr>
        <p:spPr>
          <a:xfrm>
            <a:off x="971550" y="1363663"/>
            <a:ext cx="7107238" cy="3046988"/>
          </a:xfrm>
          <a:prstGeom prst="rect">
            <a:avLst/>
          </a:prstGeom>
          <a:noFill/>
        </p:spPr>
        <p:txBody>
          <a:bodyPr wrap="square">
            <a:spAutoFit/>
          </a:bodyPr>
          <a:lstStyle/>
          <a:p>
            <a:pPr>
              <a:defRPr/>
            </a:pPr>
            <a:r>
              <a:rPr lang="es-AR" sz="2400" dirty="0" smtClean="0">
                <a:solidFill>
                  <a:schemeClr val="tx1">
                    <a:lumMod val="50000"/>
                    <a:lumOff val="50000"/>
                  </a:schemeClr>
                </a:solidFill>
                <a:latin typeface="+mj-lt"/>
              </a:rPr>
              <a:t> </a:t>
            </a:r>
          </a:p>
          <a:p>
            <a:pPr marL="457200" indent="-457200" algn="just">
              <a:buAutoNum type="alphaLcParenR"/>
              <a:defRPr/>
            </a:pPr>
            <a:r>
              <a:rPr lang="es-AR" sz="2400" dirty="0" smtClean="0">
                <a:solidFill>
                  <a:schemeClr val="tx1">
                    <a:lumMod val="50000"/>
                    <a:lumOff val="50000"/>
                  </a:schemeClr>
                </a:solidFill>
                <a:latin typeface="+mj-lt"/>
              </a:rPr>
              <a:t>T</a:t>
            </a:r>
            <a:r>
              <a:rPr lang="es-ES" sz="2400" dirty="0" smtClean="0">
                <a:solidFill>
                  <a:schemeClr val="tx1">
                    <a:lumMod val="50000"/>
                    <a:lumOff val="50000"/>
                  </a:schemeClr>
                </a:solidFill>
                <a:latin typeface="+mn-lt"/>
              </a:rPr>
              <a:t>rabajadores/as </a:t>
            </a:r>
            <a:r>
              <a:rPr lang="es-ES" sz="2400" dirty="0">
                <a:solidFill>
                  <a:schemeClr val="tx1">
                    <a:lumMod val="50000"/>
                    <a:lumOff val="50000"/>
                  </a:schemeClr>
                </a:solidFill>
                <a:latin typeface="+mn-lt"/>
              </a:rPr>
              <a:t>chilenos  y  del otro Estado suscriptor, que presten o hayan  prestado servicios en uno o en ambos </a:t>
            </a:r>
            <a:r>
              <a:rPr lang="es-ES" sz="2400" dirty="0" smtClean="0">
                <a:solidFill>
                  <a:schemeClr val="tx1">
                    <a:lumMod val="50000"/>
                    <a:lumOff val="50000"/>
                  </a:schemeClr>
                </a:solidFill>
                <a:latin typeface="+mn-lt"/>
              </a:rPr>
              <a:t>países.</a:t>
            </a:r>
          </a:p>
          <a:p>
            <a:pPr marL="457200" indent="-457200" algn="just">
              <a:buAutoNum type="alphaLcParenR"/>
              <a:defRPr/>
            </a:pPr>
            <a:r>
              <a:rPr lang="es-ES" sz="2400" dirty="0" smtClean="0">
                <a:solidFill>
                  <a:schemeClr val="tx1">
                    <a:lumMod val="50000"/>
                    <a:lumOff val="50000"/>
                  </a:schemeClr>
                </a:solidFill>
                <a:latin typeface="+mn-lt"/>
              </a:rPr>
              <a:t>Trabajadores</a:t>
            </a:r>
            <a:r>
              <a:rPr lang="es-ES" sz="2400" dirty="0">
                <a:solidFill>
                  <a:schemeClr val="tx1">
                    <a:lumMod val="50000"/>
                    <a:lumOff val="50000"/>
                  </a:schemeClr>
                </a:solidFill>
                <a:latin typeface="+mn-lt"/>
              </a:rPr>
              <a:t>/as de cualquier otra nacionalidad en las mismas </a:t>
            </a:r>
            <a:r>
              <a:rPr lang="es-ES" sz="2400" dirty="0" smtClean="0">
                <a:solidFill>
                  <a:schemeClr val="tx1">
                    <a:lumMod val="50000"/>
                    <a:lumOff val="50000"/>
                  </a:schemeClr>
                </a:solidFill>
                <a:latin typeface="+mn-lt"/>
              </a:rPr>
              <a:t>condiciones.</a:t>
            </a:r>
          </a:p>
          <a:p>
            <a:pPr marL="457200" indent="-457200" algn="just">
              <a:buAutoNum type="alphaLcParenR"/>
              <a:defRPr/>
            </a:pPr>
            <a:r>
              <a:rPr lang="es-ES" sz="2400" dirty="0" smtClean="0">
                <a:solidFill>
                  <a:schemeClr val="tx1">
                    <a:lumMod val="50000"/>
                    <a:lumOff val="50000"/>
                  </a:schemeClr>
                </a:solidFill>
                <a:latin typeface="+mn-lt"/>
              </a:rPr>
              <a:t>Personas </a:t>
            </a:r>
            <a:r>
              <a:rPr lang="es-ES" sz="2400" dirty="0">
                <a:solidFill>
                  <a:schemeClr val="tx1">
                    <a:lumMod val="50000"/>
                    <a:lumOff val="50000"/>
                  </a:schemeClr>
                </a:solidFill>
                <a:latin typeface="+mn-lt"/>
              </a:rPr>
              <a:t>que deriven derechos de los </a:t>
            </a:r>
            <a:r>
              <a:rPr lang="es-ES" sz="2400" dirty="0" smtClean="0">
                <a:solidFill>
                  <a:schemeClr val="tx1">
                    <a:lumMod val="50000"/>
                    <a:lumOff val="50000"/>
                  </a:schemeClr>
                </a:solidFill>
                <a:latin typeface="+mn-lt"/>
              </a:rPr>
              <a:t>anteriores. </a:t>
            </a:r>
            <a:r>
              <a:rPr lang="es-ES" sz="2400" dirty="0">
                <a:solidFill>
                  <a:schemeClr val="tx1">
                    <a:lumMod val="50000"/>
                    <a:lumOff val="50000"/>
                  </a:schemeClr>
                </a:solidFill>
                <a:latin typeface="+mn-lt"/>
              </a:rPr>
              <a:t>(pensión </a:t>
            </a:r>
            <a:r>
              <a:rPr lang="es-ES" sz="2400" dirty="0" smtClean="0">
                <a:solidFill>
                  <a:schemeClr val="tx1">
                    <a:lumMod val="50000"/>
                    <a:lumOff val="50000"/>
                  </a:schemeClr>
                </a:solidFill>
                <a:latin typeface="+mn-lt"/>
              </a:rPr>
              <a:t>de sobrevivencia</a:t>
            </a:r>
            <a:r>
              <a:rPr lang="es-ES" sz="2400" dirty="0">
                <a:solidFill>
                  <a:schemeClr val="tx1">
                    <a:lumMod val="50000"/>
                    <a:lumOff val="50000"/>
                  </a:schemeClr>
                </a:solidFill>
                <a:latin typeface="+mn-lt"/>
              </a:rPr>
              <a:t>).</a:t>
            </a:r>
            <a:r>
              <a:rPr lang="es-AR" sz="2400" dirty="0">
                <a:solidFill>
                  <a:schemeClr val="tx1">
                    <a:lumMod val="50000"/>
                    <a:lumOff val="50000"/>
                  </a:schemeClr>
                </a:solidFill>
                <a:latin typeface="+mn-lt"/>
              </a:rPr>
              <a:t> </a:t>
            </a:r>
          </a:p>
        </p:txBody>
      </p:sp>
      <p:sp>
        <p:nvSpPr>
          <p:cNvPr id="7" name="Rectangle 2"/>
          <p:cNvSpPr txBox="1">
            <a:spLocks noChangeArrowheads="1"/>
          </p:cNvSpPr>
          <p:nvPr/>
        </p:nvSpPr>
        <p:spPr bwMode="auto">
          <a:xfrm>
            <a:off x="827088" y="765175"/>
            <a:ext cx="7705725" cy="598488"/>
          </a:xfrm>
          <a:prstGeom prst="rect">
            <a:avLst/>
          </a:prstGeom>
          <a:noFill/>
          <a:ln w="9525">
            <a:noFill/>
            <a:miter lim="800000"/>
            <a:headEnd/>
            <a:tailEnd/>
          </a:ln>
        </p:spPr>
        <p:txBody>
          <a:bodyPr/>
          <a:lstStyle/>
          <a:p>
            <a:pPr algn="ctr" fontAlgn="auto">
              <a:spcAft>
                <a:spcPts val="0"/>
              </a:spcAft>
              <a:defRPr/>
            </a:pPr>
            <a:r>
              <a:rPr lang="es-CL" sz="2600" b="1" dirty="0">
                <a:solidFill>
                  <a:srgbClr val="005FA1"/>
                </a:solidFill>
                <a:latin typeface="+mj-lt"/>
                <a:cs typeface="Verdana"/>
              </a:rPr>
              <a:t>REQUISITOS EXIGIDOS POR LOS CONVENIOS</a:t>
            </a:r>
            <a:r>
              <a:rPr lang="es-ES" sz="2400" b="1" dirty="0">
                <a:solidFill>
                  <a:srgbClr val="005FA1"/>
                </a:solidFill>
                <a:latin typeface="+mj-lt"/>
                <a:cs typeface="Verdana"/>
              </a:rPr>
              <a:t/>
            </a:r>
            <a:br>
              <a:rPr lang="es-ES" sz="2400" b="1" dirty="0">
                <a:solidFill>
                  <a:srgbClr val="005FA1"/>
                </a:solidFill>
                <a:latin typeface="+mj-lt"/>
                <a:cs typeface="Verdana"/>
              </a:rPr>
            </a:br>
            <a:endParaRPr lang="es-ES_tradnl" sz="2400" b="1" dirty="0">
              <a:solidFill>
                <a:srgbClr val="005FA1"/>
              </a:solidFill>
              <a:latin typeface="+mj-lt"/>
              <a:cs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Marcador de contenido"/>
          <p:cNvSpPr>
            <a:spLocks noGrp="1"/>
          </p:cNvSpPr>
          <p:nvPr>
            <p:ph idx="1"/>
          </p:nvPr>
        </p:nvSpPr>
        <p:spPr>
          <a:xfrm>
            <a:off x="468313" y="1484784"/>
            <a:ext cx="7848600" cy="4608042"/>
          </a:xfrm>
        </p:spPr>
        <p:txBody>
          <a:bodyPr rtlCol="0">
            <a:normAutofit fontScale="92500" lnSpcReduction="10000"/>
          </a:bodyPr>
          <a:lstStyle/>
          <a:p>
            <a:pPr marL="457200" indent="-457200" algn="just" eaLnBrk="1" fontAlgn="auto" hangingPunct="1">
              <a:spcAft>
                <a:spcPts val="0"/>
              </a:spcAft>
              <a:buNone/>
              <a:defRPr/>
            </a:pPr>
            <a:endParaRPr lang="es-ES" dirty="0" smtClean="0">
              <a:solidFill>
                <a:schemeClr val="tx1">
                  <a:lumMod val="50000"/>
                  <a:lumOff val="50000"/>
                </a:schemeClr>
              </a:solidFill>
              <a:latin typeface="+mj-lt"/>
            </a:endParaRPr>
          </a:p>
          <a:p>
            <a:pPr marL="457200" indent="-457200" algn="just" eaLnBrk="1" fontAlgn="auto" hangingPunct="1">
              <a:spcAft>
                <a:spcPts val="0"/>
              </a:spcAft>
              <a:buAutoNum type="alphaLcParenR"/>
              <a:defRPr/>
            </a:pPr>
            <a:r>
              <a:rPr lang="es-ES" sz="2400" i="1" dirty="0" smtClean="0">
                <a:solidFill>
                  <a:schemeClr val="tx1">
                    <a:lumMod val="50000"/>
                    <a:lumOff val="50000"/>
                  </a:schemeClr>
                </a:solidFill>
              </a:rPr>
              <a:t>Derecho a Pensionarse</a:t>
            </a:r>
            <a:r>
              <a:rPr lang="es-ES" sz="2400" dirty="0" smtClean="0">
                <a:solidFill>
                  <a:schemeClr val="tx1">
                    <a:lumMod val="50000"/>
                    <a:lumOff val="50000"/>
                  </a:schemeClr>
                </a:solidFill>
              </a:rPr>
              <a:t>, en cualquiera de los Estados Contratantes. </a:t>
            </a:r>
          </a:p>
          <a:p>
            <a:pPr marL="457200" indent="-457200" algn="just" eaLnBrk="1" fontAlgn="auto" hangingPunct="1">
              <a:spcAft>
                <a:spcPts val="0"/>
              </a:spcAft>
              <a:buAutoNum type="alphaLcParenR"/>
              <a:defRPr/>
            </a:pPr>
            <a:r>
              <a:rPr lang="es-ES" sz="2400" i="1" dirty="0" smtClean="0">
                <a:solidFill>
                  <a:schemeClr val="tx1">
                    <a:lumMod val="50000"/>
                    <a:lumOff val="50000"/>
                  </a:schemeClr>
                </a:solidFill>
              </a:rPr>
              <a:t>Continuidad Previsional y evitar la doble cotización internacional. </a:t>
            </a:r>
            <a:r>
              <a:rPr lang="es-ES" sz="2400" dirty="0" smtClean="0">
                <a:solidFill>
                  <a:schemeClr val="tx1">
                    <a:lumMod val="50000"/>
                    <a:lumOff val="50000"/>
                  </a:schemeClr>
                </a:solidFill>
              </a:rPr>
              <a:t>“</a:t>
            </a:r>
            <a:r>
              <a:rPr lang="es-ES" sz="2400" i="1" dirty="0" smtClean="0">
                <a:solidFill>
                  <a:schemeClr val="tx1">
                    <a:lumMod val="50000"/>
                    <a:lumOff val="50000"/>
                  </a:schemeClr>
                </a:solidFill>
              </a:rPr>
              <a:t>trabajadores desplazados</a:t>
            </a:r>
            <a:r>
              <a:rPr lang="es-ES" sz="2400" dirty="0" smtClean="0">
                <a:solidFill>
                  <a:schemeClr val="tx1">
                    <a:lumMod val="50000"/>
                    <a:lumOff val="50000"/>
                  </a:schemeClr>
                </a:solidFill>
              </a:rPr>
              <a:t>”.</a:t>
            </a:r>
          </a:p>
          <a:p>
            <a:pPr marL="0" indent="0" algn="just" eaLnBrk="1" fontAlgn="auto" hangingPunct="1">
              <a:spcAft>
                <a:spcPts val="0"/>
              </a:spcAft>
              <a:buNone/>
              <a:defRPr/>
            </a:pPr>
            <a:endParaRPr lang="es-ES" sz="2400" dirty="0" smtClean="0">
              <a:solidFill>
                <a:schemeClr val="tx1">
                  <a:lumMod val="50000"/>
                  <a:lumOff val="50000"/>
                </a:schemeClr>
              </a:solidFill>
            </a:endParaRPr>
          </a:p>
          <a:p>
            <a:pPr marL="457200" indent="-457200" algn="just" eaLnBrk="1" fontAlgn="auto" hangingPunct="1">
              <a:spcAft>
                <a:spcPts val="0"/>
              </a:spcAft>
              <a:buFontTx/>
              <a:buAutoNum type="alphaLcParenR" startAt="3"/>
              <a:defRPr/>
            </a:pPr>
            <a:r>
              <a:rPr lang="es-ES" sz="2400" i="1" dirty="0" smtClean="0">
                <a:solidFill>
                  <a:schemeClr val="tx1">
                    <a:lumMod val="50000"/>
                    <a:lumOff val="50000"/>
                  </a:schemeClr>
                </a:solidFill>
              </a:rPr>
              <a:t>Exportación de Pensiones.</a:t>
            </a:r>
          </a:p>
          <a:p>
            <a:pPr marL="0" indent="0" algn="just" eaLnBrk="1" fontAlgn="auto" hangingPunct="1">
              <a:spcAft>
                <a:spcPts val="0"/>
              </a:spcAft>
              <a:buNone/>
              <a:defRPr/>
            </a:pPr>
            <a:endParaRPr lang="es-ES" sz="2400" i="1" dirty="0" smtClean="0">
              <a:solidFill>
                <a:schemeClr val="tx1">
                  <a:lumMod val="50000"/>
                  <a:lumOff val="50000"/>
                </a:schemeClr>
              </a:solidFill>
            </a:endParaRPr>
          </a:p>
          <a:p>
            <a:pPr marL="457200" indent="-457200" algn="just" eaLnBrk="1" fontAlgn="auto" hangingPunct="1">
              <a:spcAft>
                <a:spcPts val="0"/>
              </a:spcAft>
              <a:buFontTx/>
              <a:buAutoNum type="alphaLcParenR" startAt="4"/>
              <a:defRPr/>
            </a:pPr>
            <a:r>
              <a:rPr lang="es-ES" sz="2400" i="1" dirty="0" smtClean="0">
                <a:solidFill>
                  <a:schemeClr val="tx1">
                    <a:lumMod val="50000"/>
                    <a:lumOff val="50000"/>
                  </a:schemeClr>
                </a:solidFill>
              </a:rPr>
              <a:t>Totalización de períodos de seguro.</a:t>
            </a:r>
            <a:r>
              <a:rPr lang="es-ES" sz="2400" dirty="0" smtClean="0">
                <a:solidFill>
                  <a:schemeClr val="tx1">
                    <a:lumMod val="50000"/>
                    <a:lumOff val="50000"/>
                  </a:schemeClr>
                </a:solidFill>
              </a:rPr>
              <a:t> </a:t>
            </a:r>
          </a:p>
          <a:p>
            <a:pPr marL="457200" indent="-457200" algn="just" eaLnBrk="1" fontAlgn="auto" hangingPunct="1">
              <a:spcAft>
                <a:spcPts val="0"/>
              </a:spcAft>
              <a:buFontTx/>
              <a:buAutoNum type="alphaLcParenR" startAt="4"/>
              <a:defRPr/>
            </a:pPr>
            <a:endParaRPr lang="es-ES" sz="2400" dirty="0" smtClean="0">
              <a:solidFill>
                <a:schemeClr val="tx1">
                  <a:lumMod val="50000"/>
                  <a:lumOff val="50000"/>
                </a:schemeClr>
              </a:solidFill>
            </a:endParaRPr>
          </a:p>
          <a:p>
            <a:pPr marL="457200" indent="-457200" algn="just" eaLnBrk="1" fontAlgn="auto" hangingPunct="1">
              <a:spcAft>
                <a:spcPts val="0"/>
              </a:spcAft>
              <a:buFontTx/>
              <a:buAutoNum type="alphaLcParenR" startAt="4"/>
              <a:defRPr/>
            </a:pPr>
            <a:r>
              <a:rPr lang="es-ES" sz="2400" i="1" dirty="0" smtClean="0">
                <a:solidFill>
                  <a:schemeClr val="tx1">
                    <a:lumMod val="50000"/>
                    <a:lumOff val="50000"/>
                  </a:schemeClr>
                </a:solidFill>
              </a:rPr>
              <a:t>Presentación de solicitudes en el país de residencia</a:t>
            </a:r>
            <a:r>
              <a:rPr lang="es-ES" sz="2400" dirty="0" smtClean="0">
                <a:solidFill>
                  <a:schemeClr val="tx1">
                    <a:lumMod val="50000"/>
                    <a:lumOff val="50000"/>
                  </a:schemeClr>
                </a:solidFill>
              </a:rPr>
              <a:t>, para requerir beneficios previsionales en el otro Estado contratante.</a:t>
            </a:r>
          </a:p>
          <a:p>
            <a:pPr marL="452438" indent="-452438" algn="just" eaLnBrk="1" fontAlgn="auto" hangingPunct="1">
              <a:spcAft>
                <a:spcPts val="0"/>
              </a:spcAft>
              <a:buFont typeface="Arial" charset="0"/>
              <a:buNone/>
              <a:defRPr/>
            </a:pPr>
            <a:r>
              <a:rPr lang="es-CL" sz="2400" dirty="0" smtClean="0">
                <a:solidFill>
                  <a:schemeClr val="tx1">
                    <a:lumMod val="50000"/>
                    <a:lumOff val="50000"/>
                  </a:schemeClr>
                </a:solidFill>
                <a:latin typeface="+mj-lt"/>
              </a:rPr>
              <a:t>	</a:t>
            </a:r>
            <a:endParaRPr lang="es-CL" sz="2400" i="1" dirty="0" smtClean="0">
              <a:solidFill>
                <a:schemeClr val="tx1"/>
              </a:solidFill>
              <a:latin typeface="+mj-lt"/>
            </a:endParaRPr>
          </a:p>
          <a:p>
            <a:pPr eaLnBrk="1" fontAlgn="auto" hangingPunct="1">
              <a:spcAft>
                <a:spcPts val="0"/>
              </a:spcAft>
              <a:defRPr/>
            </a:pPr>
            <a:endParaRPr lang="es-ES" sz="2400" dirty="0">
              <a:solidFill>
                <a:schemeClr val="tx1">
                  <a:lumMod val="50000"/>
                  <a:lumOff val="50000"/>
                </a:schemeClr>
              </a:solidFill>
              <a:latin typeface="+mj-lt"/>
            </a:endParaRPr>
          </a:p>
        </p:txBody>
      </p:sp>
      <p:sp>
        <p:nvSpPr>
          <p:cNvPr id="5" name="Rectangle 2"/>
          <p:cNvSpPr txBox="1">
            <a:spLocks noChangeArrowheads="1"/>
          </p:cNvSpPr>
          <p:nvPr/>
        </p:nvSpPr>
        <p:spPr bwMode="auto">
          <a:xfrm>
            <a:off x="827088" y="765175"/>
            <a:ext cx="8065392" cy="598488"/>
          </a:xfrm>
          <a:prstGeom prst="rect">
            <a:avLst/>
          </a:prstGeom>
          <a:noFill/>
          <a:ln w="9525">
            <a:noFill/>
            <a:miter lim="800000"/>
            <a:headEnd/>
            <a:tailEnd/>
          </a:ln>
        </p:spPr>
        <p:txBody>
          <a:bodyPr/>
          <a:lstStyle/>
          <a:p>
            <a:pPr algn="ctr" fontAlgn="auto">
              <a:spcAft>
                <a:spcPts val="0"/>
              </a:spcAft>
              <a:defRPr/>
            </a:pPr>
            <a:r>
              <a:rPr lang="es-ES_tradnl" sz="2600" b="1" dirty="0">
                <a:solidFill>
                  <a:srgbClr val="005FA1"/>
                </a:solidFill>
                <a:latin typeface="+mj-lt"/>
                <a:cs typeface="Verdana"/>
              </a:rPr>
              <a:t>PRINCIPALES BENEFICIOS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 calcmode="lin" valueType="num">
                                      <p:cBhvr additive="base">
                                        <p:cTn id="31"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anim calcmode="lin" valueType="num">
                                      <p:cBhvr additive="base">
                                        <p:cTn id="37"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Rectángulo"/>
          <p:cNvSpPr/>
          <p:nvPr/>
        </p:nvSpPr>
        <p:spPr>
          <a:xfrm>
            <a:off x="971550" y="1700213"/>
            <a:ext cx="7200900" cy="4865947"/>
          </a:xfrm>
          <a:prstGeom prst="rect">
            <a:avLst/>
          </a:prstGeom>
        </p:spPr>
        <p:txBody>
          <a:bodyPr>
            <a:spAutoFit/>
          </a:bodyPr>
          <a:lstStyle/>
          <a:p>
            <a:pPr marL="457200" indent="-457200" algn="just" fontAlgn="auto">
              <a:spcBef>
                <a:spcPct val="20000"/>
              </a:spcBef>
              <a:spcAft>
                <a:spcPts val="0"/>
              </a:spcAft>
              <a:buFontTx/>
              <a:buAutoNum type="alphaLcParenR" startAt="6"/>
              <a:defRPr/>
            </a:pPr>
            <a:r>
              <a:rPr lang="es-ES" sz="2200" kern="1400" dirty="0">
                <a:solidFill>
                  <a:schemeClr val="tx1">
                    <a:lumMod val="50000"/>
                    <a:lumOff val="50000"/>
                  </a:schemeClr>
                </a:solidFill>
                <a:latin typeface="+mn-lt"/>
              </a:rPr>
              <a:t>Protección de salud para pensionados y pensionadas en un Estado Parte, en las mismas condiciones que los pensionados y pensionadas que viven en el otro Estado Parte</a:t>
            </a:r>
            <a:r>
              <a:rPr lang="es-ES" sz="2200" kern="1400" dirty="0" smtClean="0">
                <a:solidFill>
                  <a:schemeClr val="tx1">
                    <a:lumMod val="50000"/>
                    <a:lumOff val="50000"/>
                  </a:schemeClr>
                </a:solidFill>
                <a:latin typeface="+mn-lt"/>
              </a:rPr>
              <a:t>.</a:t>
            </a:r>
          </a:p>
          <a:p>
            <a:pPr algn="just" fontAlgn="auto">
              <a:spcBef>
                <a:spcPct val="20000"/>
              </a:spcBef>
              <a:spcAft>
                <a:spcPts val="0"/>
              </a:spcAft>
              <a:defRPr/>
            </a:pPr>
            <a:endParaRPr lang="es-ES" sz="2200" kern="1400" dirty="0">
              <a:solidFill>
                <a:schemeClr val="tx1">
                  <a:lumMod val="50000"/>
                  <a:lumOff val="50000"/>
                </a:schemeClr>
              </a:solidFill>
              <a:latin typeface="+mn-lt"/>
            </a:endParaRPr>
          </a:p>
          <a:p>
            <a:pPr marL="457200" indent="-457200" algn="just" fontAlgn="auto">
              <a:spcBef>
                <a:spcPct val="20000"/>
              </a:spcBef>
              <a:spcAft>
                <a:spcPts val="0"/>
              </a:spcAft>
              <a:buFontTx/>
              <a:buAutoNum type="alphaLcParenR" startAt="6"/>
              <a:defRPr/>
            </a:pPr>
            <a:r>
              <a:rPr lang="es-ES" sz="2200" kern="1400" dirty="0">
                <a:solidFill>
                  <a:schemeClr val="tx1">
                    <a:lumMod val="50000"/>
                    <a:lumOff val="50000"/>
                  </a:schemeClr>
                </a:solidFill>
                <a:latin typeface="+mn-lt"/>
              </a:rPr>
              <a:t>Realización de </a:t>
            </a:r>
            <a:r>
              <a:rPr lang="es-ES" sz="2200" i="1" kern="1400" dirty="0">
                <a:solidFill>
                  <a:schemeClr val="tx1">
                    <a:lumMod val="50000"/>
                    <a:lumOff val="50000"/>
                  </a:schemeClr>
                </a:solidFill>
                <a:latin typeface="+mn-lt"/>
              </a:rPr>
              <a:t>exámenes médicos en el país de residencia</a:t>
            </a:r>
            <a:r>
              <a:rPr lang="es-ES" sz="2200" kern="1400" dirty="0">
                <a:solidFill>
                  <a:schemeClr val="tx1">
                    <a:lumMod val="50000"/>
                    <a:lumOff val="50000"/>
                  </a:schemeClr>
                </a:solidFill>
                <a:latin typeface="+mn-lt"/>
              </a:rPr>
              <a:t>, para pensionarse por invalidez en el otro Estado contratante</a:t>
            </a:r>
            <a:r>
              <a:rPr lang="es-ES" sz="2200" kern="1400" dirty="0" smtClean="0">
                <a:solidFill>
                  <a:schemeClr val="tx1">
                    <a:lumMod val="50000"/>
                    <a:lumOff val="50000"/>
                  </a:schemeClr>
                </a:solidFill>
                <a:latin typeface="+mn-lt"/>
              </a:rPr>
              <a:t>.</a:t>
            </a:r>
          </a:p>
          <a:p>
            <a:pPr algn="just" fontAlgn="auto">
              <a:spcBef>
                <a:spcPct val="20000"/>
              </a:spcBef>
              <a:spcAft>
                <a:spcPts val="0"/>
              </a:spcAft>
              <a:defRPr/>
            </a:pPr>
            <a:endParaRPr lang="es-ES" sz="2200" kern="1400" dirty="0">
              <a:solidFill>
                <a:schemeClr val="tx1">
                  <a:lumMod val="50000"/>
                  <a:lumOff val="50000"/>
                </a:schemeClr>
              </a:solidFill>
              <a:latin typeface="+mn-lt"/>
            </a:endParaRPr>
          </a:p>
          <a:p>
            <a:pPr marL="457200" indent="-457200" algn="just" fontAlgn="auto">
              <a:spcBef>
                <a:spcPct val="20000"/>
              </a:spcBef>
              <a:spcAft>
                <a:spcPts val="0"/>
              </a:spcAft>
              <a:buFontTx/>
              <a:buAutoNum type="alphaLcParenR" startAt="6"/>
              <a:defRPr/>
            </a:pPr>
            <a:r>
              <a:rPr lang="es-ES" sz="2200" i="1" kern="1400" dirty="0">
                <a:solidFill>
                  <a:schemeClr val="tx1">
                    <a:lumMod val="50000"/>
                    <a:lumOff val="50000"/>
                  </a:schemeClr>
                </a:solidFill>
                <a:latin typeface="+mn-lt"/>
              </a:rPr>
              <a:t>Asimilación de la calidad de pensionado/a</a:t>
            </a:r>
            <a:r>
              <a:rPr lang="es-ES" sz="2200" kern="1400" dirty="0">
                <a:solidFill>
                  <a:schemeClr val="tx1">
                    <a:lumMod val="50000"/>
                    <a:lumOff val="50000"/>
                  </a:schemeClr>
                </a:solidFill>
                <a:latin typeface="+mn-lt"/>
              </a:rPr>
              <a:t>, en un Estado con la calidad de imponente activo del IPS. </a:t>
            </a:r>
            <a:endParaRPr lang="es-CL" sz="2200" kern="1400" dirty="0">
              <a:solidFill>
                <a:schemeClr val="tx1">
                  <a:lumMod val="50000"/>
                  <a:lumOff val="50000"/>
                </a:schemeClr>
              </a:solidFill>
              <a:latin typeface="+mn-lt"/>
            </a:endParaRPr>
          </a:p>
          <a:p>
            <a:pPr marL="457200" indent="-457200" algn="just" fontAlgn="auto">
              <a:spcBef>
                <a:spcPct val="20000"/>
              </a:spcBef>
              <a:spcAft>
                <a:spcPts val="0"/>
              </a:spcAft>
              <a:defRPr/>
            </a:pPr>
            <a:r>
              <a:rPr lang="es-CL" sz="2200" i="1" kern="1400" dirty="0">
                <a:solidFill>
                  <a:schemeClr val="tx1">
                    <a:lumMod val="50000"/>
                    <a:lumOff val="50000"/>
                  </a:schemeClr>
                </a:solidFill>
              </a:rPr>
              <a:t>	</a:t>
            </a:r>
            <a:endParaRPr lang="es-CL" sz="2200" i="1" kern="1400" dirty="0" smtClean="0">
              <a:solidFill>
                <a:schemeClr val="tx1">
                  <a:lumMod val="50000"/>
                  <a:lumOff val="50000"/>
                </a:schemeClr>
              </a:solidFill>
            </a:endParaRPr>
          </a:p>
          <a:p>
            <a:pPr marL="457200" indent="-457200" algn="just" fontAlgn="auto">
              <a:spcBef>
                <a:spcPct val="20000"/>
              </a:spcBef>
              <a:spcAft>
                <a:spcPts val="0"/>
              </a:spcAft>
              <a:defRPr/>
            </a:pPr>
            <a:r>
              <a:rPr lang="es-CL" sz="1100" i="1" dirty="0" smtClean="0">
                <a:solidFill>
                  <a:schemeClr val="tx1">
                    <a:lumMod val="50000"/>
                    <a:lumOff val="50000"/>
                  </a:schemeClr>
                </a:solidFill>
                <a:latin typeface="+mn-lt"/>
              </a:rPr>
              <a:t>*</a:t>
            </a:r>
            <a:r>
              <a:rPr lang="es-CL" sz="1100" i="1" dirty="0">
                <a:solidFill>
                  <a:schemeClr val="tx1">
                    <a:lumMod val="50000"/>
                    <a:lumOff val="50000"/>
                  </a:schemeClr>
                </a:solidFill>
                <a:latin typeface="+mn-lt"/>
              </a:rPr>
              <a:t>Los Convenios que sólo contemplan el desplazamiento de trabajadores, se limitan a otorgar  los beneficios de continuidad previsional y no los restantes beneficios indicados anteriormente. ej. Convenio Chile -U.K.</a:t>
            </a:r>
            <a:endParaRPr lang="es-ES" sz="1100" dirty="0">
              <a:solidFill>
                <a:schemeClr val="tx1">
                  <a:lumMod val="50000"/>
                  <a:lumOff val="50000"/>
                </a:schemeClr>
              </a:solidFill>
              <a:latin typeface="+mn-lt"/>
            </a:endParaRPr>
          </a:p>
        </p:txBody>
      </p:sp>
      <p:sp>
        <p:nvSpPr>
          <p:cNvPr id="6" name="Rectangle 2"/>
          <p:cNvSpPr txBox="1">
            <a:spLocks noChangeArrowheads="1"/>
          </p:cNvSpPr>
          <p:nvPr/>
        </p:nvSpPr>
        <p:spPr bwMode="auto">
          <a:xfrm>
            <a:off x="827088" y="765175"/>
            <a:ext cx="8065392" cy="598488"/>
          </a:xfrm>
          <a:prstGeom prst="rect">
            <a:avLst/>
          </a:prstGeom>
          <a:noFill/>
          <a:ln w="9525">
            <a:noFill/>
            <a:miter lim="800000"/>
            <a:headEnd/>
            <a:tailEnd/>
          </a:ln>
        </p:spPr>
        <p:txBody>
          <a:bodyPr/>
          <a:lstStyle/>
          <a:p>
            <a:pPr algn="ctr" fontAlgn="auto">
              <a:spcAft>
                <a:spcPts val="0"/>
              </a:spcAft>
              <a:defRPr/>
            </a:pPr>
            <a:r>
              <a:rPr lang="es-ES" sz="2600" b="1" dirty="0">
                <a:solidFill>
                  <a:srgbClr val="005FA1"/>
                </a:solidFill>
                <a:latin typeface="+mj-lt"/>
                <a:cs typeface="Verdana"/>
              </a:rPr>
              <a:t>PRINCIPALES BENEFICIOS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6350</TotalTime>
  <Words>1403</Words>
  <Application>Microsoft Office PowerPoint</Application>
  <PresentationFormat>Presentación en pantalla (4:3)</PresentationFormat>
  <Paragraphs>280</Paragraphs>
  <Slides>38</Slides>
  <Notes>11</Notes>
  <HiddenSlides>0</HiddenSlides>
  <MMClips>0</MMClips>
  <ScaleCrop>false</ScaleCrop>
  <HeadingPairs>
    <vt:vector size="4" baseType="variant">
      <vt:variant>
        <vt:lpstr>Tema</vt:lpstr>
      </vt:variant>
      <vt:variant>
        <vt:i4>3</vt:i4>
      </vt:variant>
      <vt:variant>
        <vt:lpstr>Títulos de diapositiva</vt:lpstr>
      </vt:variant>
      <vt:variant>
        <vt:i4>38</vt:i4>
      </vt:variant>
    </vt:vector>
  </HeadingPairs>
  <TitlesOfParts>
    <vt:vector size="41" baseType="lpstr">
      <vt:lpstr>Office Theme</vt:lpstr>
      <vt:lpstr>1_Office Theme</vt:lpstr>
      <vt:lpstr>2_Office Theme</vt:lpstr>
      <vt:lpstr>CONVENIO DE SEGURIDAD SOCIAL CHILE - COLOMBIA</vt:lpstr>
      <vt:lpstr>Diapositiva 2</vt:lpstr>
      <vt:lpstr>Diapositiva 3</vt:lpstr>
      <vt:lpstr>OBJETIVOS </vt:lpstr>
      <vt:lpstr>Diapositiva 5</vt:lpstr>
      <vt:lpstr>Diapositiva 6</vt:lpstr>
      <vt:lpstr>Diapositiva 7</vt:lpstr>
      <vt:lpstr>Diapositiva 8</vt:lpstr>
      <vt:lpstr>Diapositiva 9</vt:lpstr>
      <vt:lpstr>  CONVENIO DE SEGURIDAD SOCIAL CHILE – COLOMBIA</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 BENEFICIOS DEL CONVENIO </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ESTADO DE APLICACIÓN DEL CONVENIO AL 06 DE NOVIEMBRE 2013</vt:lpstr>
      <vt:lpstr>Diapositiva 36</vt:lpstr>
      <vt:lpstr>Diapositiva 37</vt:lpstr>
      <vt:lpstr>CONVENIO DE SEGURIDAD SOCIAL CHILE - COLOMBIA</vt:lpstr>
    </vt:vector>
  </TitlesOfParts>
  <Company>Gabriel Badagnani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Executive Director</dc:creator>
  <cp:lastModifiedBy>Sony Customer</cp:lastModifiedBy>
  <cp:revision>206</cp:revision>
  <dcterms:created xsi:type="dcterms:W3CDTF">2013-11-07T20:35:59Z</dcterms:created>
  <dcterms:modified xsi:type="dcterms:W3CDTF">2013-11-08T03:40:21Z</dcterms:modified>
</cp:coreProperties>
</file>