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5" r:id="rId4"/>
    <p:sldId id="266" r:id="rId5"/>
    <p:sldId id="269" r:id="rId6"/>
    <p:sldId id="268" r:id="rId7"/>
    <p:sldId id="284" r:id="rId8"/>
    <p:sldId id="270" r:id="rId9"/>
    <p:sldId id="286" r:id="rId10"/>
    <p:sldId id="285" r:id="rId11"/>
    <p:sldId id="287" r:id="rId12"/>
    <p:sldId id="288" r:id="rId13"/>
    <p:sldId id="277" r:id="rId14"/>
    <p:sldId id="272" r:id="rId15"/>
    <p:sldId id="279" r:id="rId16"/>
    <p:sldId id="282" r:id="rId17"/>
    <p:sldId id="280" r:id="rId18"/>
    <p:sldId id="289" r:id="rId19"/>
    <p:sldId id="290" r:id="rId20"/>
    <p:sldId id="291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844" autoAdjust="0"/>
    <p:restoredTop sz="94664" autoAdjust="0"/>
  </p:normalViewPr>
  <p:slideViewPr>
    <p:cSldViewPr>
      <p:cViewPr>
        <p:scale>
          <a:sx n="50" d="100"/>
          <a:sy n="50" d="100"/>
        </p:scale>
        <p:origin x="-3390" y="-13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118331-9C08-4BCD-AFA2-789DFFD147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02179A-FB8A-41D9-8596-7EC6B821AFB4}" type="slidenum">
              <a:rPr lang="es-ES"/>
              <a:pPr/>
              <a:t>1</a:t>
            </a:fld>
            <a:endParaRPr lang="es-E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z="16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48629D-93D4-4964-8D58-379B04F04957}" type="slidenum">
              <a:rPr lang="es-ES"/>
              <a:pPr/>
              <a:t>10</a:t>
            </a:fld>
            <a:endParaRPr lang="es-E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797CA5-C90F-4658-971F-66A9721363D3}" type="slidenum">
              <a:rPr lang="es-ES"/>
              <a:pPr/>
              <a:t>11</a:t>
            </a:fld>
            <a:endParaRPr lang="es-E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C8FC63-F4B9-4B44-86F5-D3A8C133FA70}" type="slidenum">
              <a:rPr lang="es-ES"/>
              <a:pPr/>
              <a:t>12</a:t>
            </a:fld>
            <a:endParaRPr lang="es-E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879819-2F09-4423-BCCC-2CC38BDBDC4A}" type="slidenum">
              <a:rPr lang="es-ES"/>
              <a:pPr/>
              <a:t>13</a:t>
            </a:fld>
            <a:endParaRPr lang="es-E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FADBED-AE32-4284-B3DC-5C7EA2A3FC5E}" type="slidenum">
              <a:rPr lang="es-ES"/>
              <a:pPr/>
              <a:t>14</a:t>
            </a:fld>
            <a:endParaRPr lang="es-E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20948C-620A-4D88-9674-5BE5A7F611ED}" type="slidenum">
              <a:rPr lang="es-ES"/>
              <a:pPr/>
              <a:t>15</a:t>
            </a:fld>
            <a:endParaRPr lang="es-E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95A0CC-EDA3-4455-9F6E-2E80AEA7E5BF}" type="slidenum">
              <a:rPr lang="es-ES"/>
              <a:pPr/>
              <a:t>16</a:t>
            </a:fld>
            <a:endParaRPr lang="es-E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CB32EB-3D76-4147-816E-9553F61F412D}" type="slidenum">
              <a:rPr lang="es-ES"/>
              <a:pPr/>
              <a:t>17</a:t>
            </a:fld>
            <a:endParaRPr lang="es-E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CB32EB-3D76-4147-816E-9553F61F412D}" type="slidenum">
              <a:rPr lang="es-ES"/>
              <a:pPr/>
              <a:t>18</a:t>
            </a:fld>
            <a:endParaRPr lang="es-E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CB32EB-3D76-4147-816E-9553F61F412D}" type="slidenum">
              <a:rPr lang="es-ES"/>
              <a:pPr/>
              <a:t>19</a:t>
            </a:fld>
            <a:endParaRPr lang="es-E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C995EC-4279-48EA-A252-425C55EC3378}" type="slidenum">
              <a:rPr lang="es-ES"/>
              <a:pPr/>
              <a:t>2</a:t>
            </a:fld>
            <a:endParaRPr lang="es-E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z="14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CB32EB-3D76-4147-816E-9553F61F412D}" type="slidenum">
              <a:rPr lang="es-ES"/>
              <a:pPr/>
              <a:t>20</a:t>
            </a:fld>
            <a:endParaRPr lang="es-E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D8989B-39D7-498F-8DDC-D9A0507C2C64}" type="slidenum">
              <a:rPr lang="es-ES"/>
              <a:pPr/>
              <a:t>3</a:t>
            </a:fld>
            <a:endParaRPr lang="es-E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</a:pPr>
            <a:endParaRPr lang="en-US" altLang="zh-CN" sz="10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22974C-DF75-44EC-BA80-E0B50DFEFC7A}" type="slidenum">
              <a:rPr lang="es-ES"/>
              <a:pPr/>
              <a:t>4</a:t>
            </a:fld>
            <a:endParaRPr lang="es-E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z="10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A95AE8E-0D44-4360-9382-4177F73CF540}" type="slidenum">
              <a:rPr lang="es-ES"/>
              <a:pPr/>
              <a:t>5</a:t>
            </a:fld>
            <a:endParaRPr lang="es-E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967211-2335-4AA6-AB51-827D8502BBC2}" type="slidenum">
              <a:rPr lang="es-ES"/>
              <a:pPr/>
              <a:t>6</a:t>
            </a:fld>
            <a:endParaRPr lang="es-E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79049A-7784-46B6-857C-43540698501F}" type="slidenum">
              <a:rPr lang="es-ES"/>
              <a:pPr/>
              <a:t>7</a:t>
            </a:fld>
            <a:endParaRPr lang="es-E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851AC7-D457-49CD-9E61-D156002B9F87}" type="slidenum">
              <a:rPr lang="es-ES"/>
              <a:pPr/>
              <a:t>8</a:t>
            </a:fld>
            <a:endParaRPr lang="es-E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2F7128-785E-4A97-9CE5-23C909B846BA}" type="slidenum">
              <a:rPr lang="es-ES"/>
              <a:pPr/>
              <a:t>9</a:t>
            </a:fld>
            <a:endParaRPr lang="es-E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EBB0-1A6F-4DA0-A56C-9736B346F3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4A05D-460A-401F-8C32-0AA15F71A9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41E2-BB20-4662-A7BF-120A9AF9EE4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A511C-E610-45EA-AA9F-B66904B0EA7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62E9B-23CF-4BDD-BE6B-7EA1E0DF9C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A00D3-3DED-44A3-961C-462B661DCA9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A871-2B7A-4BCA-94FB-1B0761C9A0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3C41-9CF1-461D-A40E-FD350C9C618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DB296-FD34-4AA9-812A-F7A1D8C15AC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B403-D6D1-43B6-85E9-ED041008B3D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9F1E-E228-4F0F-9ED0-0CC77E6CA8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EF195D4-AE46-4830-92CF-604BA3AAFB7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01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9225"/>
            <a:ext cx="879633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6381776" cy="2043130"/>
          </a:xfrm>
        </p:spPr>
        <p:txBody>
          <a:bodyPr/>
          <a:lstStyle/>
          <a:p>
            <a:pPr algn="just" eaLnBrk="1" hangingPunct="1"/>
            <a:r>
              <a:rPr lang="es-CL" sz="2400" dirty="0" smtClean="0"/>
              <a:t>REGLAS </a:t>
            </a:r>
            <a:r>
              <a:rPr lang="es-CL" sz="2400" dirty="0" smtClean="0"/>
              <a:t>GENERALES DE LA SEGURIDAD SOCIAL EN CHILE</a:t>
            </a:r>
            <a:r>
              <a:rPr lang="es-CL" sz="2400" dirty="0" smtClean="0"/>
              <a:t>:</a:t>
            </a:r>
          </a:p>
          <a:p>
            <a:pPr algn="just" eaLnBrk="1" hangingPunct="1"/>
            <a:r>
              <a:rPr lang="es-CL" sz="2400" dirty="0" smtClean="0"/>
              <a:t> </a:t>
            </a:r>
            <a:r>
              <a:rPr lang="es-CL" sz="2400" dirty="0" smtClean="0"/>
              <a:t>TRABAJADORES D</a:t>
            </a:r>
            <a:r>
              <a:rPr lang="es-CL" sz="2400" dirty="0" smtClean="0"/>
              <a:t>EPENDIENTES </a:t>
            </a:r>
            <a:r>
              <a:rPr lang="es-CL" sz="2400" dirty="0" smtClean="0"/>
              <a:t>E INDEPENDIENTES Y EXCEPCIONES PREVISTAS POR LA </a:t>
            </a:r>
            <a:r>
              <a:rPr lang="es-CL" sz="2400" dirty="0" smtClean="0"/>
              <a:t>LEY.</a:t>
            </a:r>
            <a:endParaRPr lang="es-ES_tradnl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1268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50825" y="476250"/>
            <a:ext cx="85693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164305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Existen también: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928662" y="2571744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1) La pensión de vejez anticipada común.</a:t>
            </a:r>
          </a:p>
          <a:p>
            <a:r>
              <a:rPr lang="es-CL" dirty="0" smtClean="0"/>
              <a:t>2) La pensión de vejez anticipada por desempeño de trabajos pesados.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2292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1571612"/>
            <a:ext cx="650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Independientes:</a:t>
            </a:r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714348" y="2214554"/>
            <a:ext cx="1714512" cy="57150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10 CuadroTexto"/>
          <p:cNvSpPr txBox="1"/>
          <p:nvPr/>
        </p:nvSpPr>
        <p:spPr>
          <a:xfrm>
            <a:off x="2643174" y="2357430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reforma previsional contempla su afiliación obligatoria al sistema de pensiones, salud y seguro de accidentes del trabajo.</a:t>
            </a:r>
            <a:endParaRPr lang="es-CL" dirty="0"/>
          </a:p>
        </p:txBody>
      </p:sp>
      <p:sp>
        <p:nvSpPr>
          <p:cNvPr id="12" name="11 Flecha abajo"/>
          <p:cNvSpPr/>
          <p:nvPr/>
        </p:nvSpPr>
        <p:spPr bwMode="auto">
          <a:xfrm>
            <a:off x="4714876" y="4214818"/>
            <a:ext cx="357190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28860" y="5000636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pretende igualar en derechos a los trabajadores dependientes e independientes.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331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404813"/>
            <a:ext cx="8424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Régimen de Salud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643050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Existe un  régimen privado:</a:t>
            </a:r>
            <a:endParaRPr lang="es-CL" dirty="0"/>
          </a:p>
        </p:txBody>
      </p:sp>
      <p:sp>
        <p:nvSpPr>
          <p:cNvPr id="8" name="7 Flecha derecha"/>
          <p:cNvSpPr/>
          <p:nvPr/>
        </p:nvSpPr>
        <p:spPr bwMode="auto">
          <a:xfrm>
            <a:off x="4857752" y="1785926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15008" y="164305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ISAPRE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20" y="242886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Existe un régimen público:</a:t>
            </a:r>
            <a:endParaRPr lang="es-CL" dirty="0"/>
          </a:p>
        </p:txBody>
      </p:sp>
      <p:sp>
        <p:nvSpPr>
          <p:cNvPr id="11" name="10 Flecha derecha"/>
          <p:cNvSpPr/>
          <p:nvPr/>
        </p:nvSpPr>
        <p:spPr bwMode="auto">
          <a:xfrm>
            <a:off x="4786314" y="2571744"/>
            <a:ext cx="785818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715008" y="242886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FONASA</a:t>
            </a:r>
            <a:endParaRPr lang="es-CL" dirty="0"/>
          </a:p>
        </p:txBody>
      </p:sp>
      <p:cxnSp>
        <p:nvCxnSpPr>
          <p:cNvPr id="14" name="13 Conector angular"/>
          <p:cNvCxnSpPr/>
          <p:nvPr/>
        </p:nvCxnSpPr>
        <p:spPr bwMode="auto">
          <a:xfrm>
            <a:off x="571472" y="3143248"/>
            <a:ext cx="1143008" cy="57150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15 CuadroTexto"/>
          <p:cNvSpPr txBox="1"/>
          <p:nvPr/>
        </p:nvSpPr>
        <p:spPr>
          <a:xfrm>
            <a:off x="1785918" y="3143248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Ambos consagran el derecho de sus beneficiarios </a:t>
            </a:r>
            <a:r>
              <a:rPr lang="es-CL" sz="2400" dirty="0"/>
              <a:t>a las prestaciones en especie, monetarias y en servicios, de forma que las personas puedan contar con alguna protección en </a:t>
            </a:r>
            <a:r>
              <a:rPr lang="es-CL" sz="2400" dirty="0" smtClean="0"/>
              <a:t>salud.</a:t>
            </a:r>
            <a:endParaRPr lang="es-CL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8596" y="5214950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 La situación financiera del régimen.</a:t>
            </a:r>
          </a:p>
          <a:p>
            <a:r>
              <a:rPr lang="es-CL" dirty="0" smtClean="0"/>
              <a:t>- Los aportes que realizan los beneficiarios por copago.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28596" y="4643446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Conforme a: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4340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0825" y="1484313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 sz="24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0825" y="1557338"/>
            <a:ext cx="8497888" cy="134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endParaRPr lang="es-ES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Régimen de Salud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1571612"/>
            <a:ext cx="564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Prestaciones aseguradas: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357158" y="235743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Plan AUGE</a:t>
            </a:r>
            <a:endParaRPr lang="es-CL" dirty="0"/>
          </a:p>
        </p:txBody>
      </p:sp>
      <p:sp>
        <p:nvSpPr>
          <p:cNvPr id="10" name="9 Flecha derecha"/>
          <p:cNvSpPr/>
          <p:nvPr/>
        </p:nvSpPr>
        <p:spPr bwMode="auto">
          <a:xfrm>
            <a:off x="2500298" y="235743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714744" y="2214554"/>
            <a:ext cx="4929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Desarrolla las GES. (garantías explícitas de salud)</a:t>
            </a:r>
            <a:endParaRPr lang="es-CL" dirty="0"/>
          </a:p>
        </p:txBody>
      </p:sp>
      <p:sp>
        <p:nvSpPr>
          <p:cNvPr id="12" name="11 Flecha abajo"/>
          <p:cNvSpPr/>
          <p:nvPr/>
        </p:nvSpPr>
        <p:spPr bwMode="auto">
          <a:xfrm>
            <a:off x="5143504" y="3429000"/>
            <a:ext cx="428628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85852" y="4143380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Conjunto </a:t>
            </a:r>
            <a:r>
              <a:rPr lang="es-CL" dirty="0"/>
              <a:t>priorizado de programas, enfermedades </a:t>
            </a:r>
            <a:r>
              <a:rPr lang="es-CL" dirty="0" smtClean="0"/>
              <a:t>y </a:t>
            </a:r>
            <a:r>
              <a:rPr lang="es-CL" dirty="0"/>
              <a:t>condiciones de </a:t>
            </a:r>
            <a:r>
              <a:rPr lang="es-CL" dirty="0" smtClean="0"/>
              <a:t>salud.</a:t>
            </a:r>
            <a:endParaRPr lang="es-CL" dirty="0"/>
          </a:p>
        </p:txBody>
      </p:sp>
      <p:cxnSp>
        <p:nvCxnSpPr>
          <p:cNvPr id="15" name="14 Conector angular"/>
          <p:cNvCxnSpPr/>
          <p:nvPr/>
        </p:nvCxnSpPr>
        <p:spPr bwMode="auto">
          <a:xfrm>
            <a:off x="857224" y="5143512"/>
            <a:ext cx="1285884" cy="357190"/>
          </a:xfrm>
          <a:prstGeom prst="bentConnector3">
            <a:avLst>
              <a:gd name="adj1" fmla="val 4407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22 CuadroTexto"/>
          <p:cNvSpPr txBox="1"/>
          <p:nvPr/>
        </p:nvSpPr>
        <p:spPr>
          <a:xfrm>
            <a:off x="2285984" y="5286388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Sus prestaciones </a:t>
            </a:r>
            <a:r>
              <a:rPr lang="es-CL" dirty="0"/>
              <a:t>asociadas se encuentran aseguradas </a:t>
            </a:r>
            <a:r>
              <a:rPr lang="es-CL" dirty="0" smtClean="0"/>
              <a:t>tanto </a:t>
            </a:r>
            <a:r>
              <a:rPr lang="es-CL" dirty="0"/>
              <a:t>para FONASA como para las </a:t>
            </a:r>
            <a:r>
              <a:rPr lang="es-CL" dirty="0" smtClean="0"/>
              <a:t>ISAPRES.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5364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Régimen de Salud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64305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Subsidio de incapacidad laboral:</a:t>
            </a:r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500034" y="2214554"/>
            <a:ext cx="1714512" cy="42862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10 CuadroTexto"/>
          <p:cNvSpPr txBox="1"/>
          <p:nvPr/>
        </p:nvSpPr>
        <p:spPr>
          <a:xfrm>
            <a:off x="2428860" y="2357430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Cubre el uso de licencia médica.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3071810"/>
            <a:ext cx="771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monto de esta prestación que viene a constituirse en la renta sustitutiva por la falta de ingresos durante el </a:t>
            </a:r>
            <a:r>
              <a:rPr lang="es-CL" dirty="0" smtClean="0"/>
              <a:t>reposo.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57158" y="471488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 dependiente:</a:t>
            </a:r>
            <a:endParaRPr lang="es-CL" dirty="0"/>
          </a:p>
        </p:txBody>
      </p:sp>
      <p:sp>
        <p:nvSpPr>
          <p:cNvPr id="14" name="13 Flecha derecha"/>
          <p:cNvSpPr/>
          <p:nvPr/>
        </p:nvSpPr>
        <p:spPr bwMode="auto">
          <a:xfrm>
            <a:off x="4500562" y="4857760"/>
            <a:ext cx="642942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57818" y="421481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Remuneración imponible promedio de los últimos 3 meses.</a:t>
            </a:r>
            <a:endParaRPr lang="es-CL" sz="2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00034" y="564357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 Independiente:</a:t>
            </a:r>
            <a:endParaRPr lang="es-CL" dirty="0"/>
          </a:p>
        </p:txBody>
      </p:sp>
      <p:sp>
        <p:nvSpPr>
          <p:cNvPr id="17" name="16 Flecha derecha"/>
          <p:cNvSpPr/>
          <p:nvPr/>
        </p:nvSpPr>
        <p:spPr bwMode="auto">
          <a:xfrm>
            <a:off x="4929190" y="5786454"/>
            <a:ext cx="571504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643570" y="5429264"/>
            <a:ext cx="3500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Remuneración imponible promedio de los últimos 6 meses.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6388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Seguro de Cesantía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64305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Otorga prestaciones en caso de cesantía:</a:t>
            </a:r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571472" y="2285992"/>
            <a:ext cx="1000132" cy="35719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10 CuadroTexto"/>
          <p:cNvSpPr txBox="1"/>
          <p:nvPr/>
        </p:nvSpPr>
        <p:spPr>
          <a:xfrm>
            <a:off x="1785918" y="2500306"/>
            <a:ext cx="70009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Monetarias</a:t>
            </a:r>
          </a:p>
          <a:p>
            <a:r>
              <a:rPr lang="es-CL" dirty="0" smtClean="0"/>
              <a:t>2.- En salud</a:t>
            </a:r>
          </a:p>
          <a:p>
            <a:r>
              <a:rPr lang="es-CL" dirty="0" smtClean="0"/>
              <a:t>3.- Asignación Familiar</a:t>
            </a:r>
          </a:p>
          <a:p>
            <a:r>
              <a:rPr lang="es-CL" dirty="0" smtClean="0"/>
              <a:t>4.- Becas de Capacitación</a:t>
            </a:r>
          </a:p>
          <a:p>
            <a:r>
              <a:rPr lang="es-CL" dirty="0" smtClean="0"/>
              <a:t>5.- Acceso a la Bolsa Nacional de Empleo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00034" y="5072074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seguro combina una cuenta de ahorro individual con un fondo colectivo.</a:t>
            </a:r>
            <a:endParaRPr lang="es-C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7412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Seguro de Cesantía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64305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Cobertura: </a:t>
            </a:r>
            <a:endParaRPr lang="es-CL" dirty="0"/>
          </a:p>
        </p:txBody>
      </p:sp>
      <p:sp>
        <p:nvSpPr>
          <p:cNvPr id="8" name="7 Flecha derecha"/>
          <p:cNvSpPr/>
          <p:nvPr/>
        </p:nvSpPr>
        <p:spPr bwMode="auto">
          <a:xfrm>
            <a:off x="2285984" y="1785926"/>
            <a:ext cx="642942" cy="35719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43240" y="1643050"/>
            <a:ext cx="5715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Respecto de trabajadores regidos por el Código del Trabajo.</a:t>
            </a:r>
            <a:endParaRPr lang="es-CL" dirty="0"/>
          </a:p>
        </p:txBody>
      </p:sp>
      <p:cxnSp>
        <p:nvCxnSpPr>
          <p:cNvPr id="11" name="10 Conector angular"/>
          <p:cNvCxnSpPr/>
          <p:nvPr/>
        </p:nvCxnSpPr>
        <p:spPr bwMode="auto">
          <a:xfrm>
            <a:off x="642910" y="2571744"/>
            <a:ext cx="928694" cy="42862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12 CuadroTexto"/>
          <p:cNvSpPr txBox="1"/>
          <p:nvPr/>
        </p:nvSpPr>
        <p:spPr>
          <a:xfrm>
            <a:off x="1714480" y="2857496"/>
            <a:ext cx="7143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excluye:</a:t>
            </a:r>
          </a:p>
          <a:p>
            <a:endParaRPr lang="es-CL" dirty="0"/>
          </a:p>
          <a:p>
            <a:r>
              <a:rPr lang="es-CL" dirty="0" smtClean="0"/>
              <a:t>1.- Trabajadores de casa particular.</a:t>
            </a:r>
          </a:p>
          <a:p>
            <a:r>
              <a:rPr lang="es-CL" dirty="0" smtClean="0"/>
              <a:t>2.- Trabajadores sujetos a contrato de aprendizaje.</a:t>
            </a:r>
          </a:p>
          <a:p>
            <a:r>
              <a:rPr lang="es-CL" dirty="0" smtClean="0"/>
              <a:t>3.- Trabajadores menores de 18 años.</a:t>
            </a:r>
          </a:p>
          <a:p>
            <a:r>
              <a:rPr lang="es-CL" dirty="0" smtClean="0"/>
              <a:t>4.- Los pensionados. (salvo invalidez parcial)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843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57158" y="500042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Seguro de Cesantía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1571612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Financiamiento:</a:t>
            </a:r>
          </a:p>
          <a:p>
            <a:endParaRPr lang="es-CL" dirty="0"/>
          </a:p>
        </p:txBody>
      </p:sp>
      <p:sp>
        <p:nvSpPr>
          <p:cNvPr id="7" name="6 Flecha derecha"/>
          <p:cNvSpPr/>
          <p:nvPr/>
        </p:nvSpPr>
        <p:spPr bwMode="auto">
          <a:xfrm>
            <a:off x="3143240" y="1643050"/>
            <a:ext cx="1500198" cy="4286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214942" y="1571612"/>
            <a:ext cx="2071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Tripartito </a:t>
            </a:r>
            <a:endParaRPr lang="es-CL" dirty="0"/>
          </a:p>
        </p:txBody>
      </p:sp>
      <p:sp>
        <p:nvSpPr>
          <p:cNvPr id="9" name="8 Flecha abajo"/>
          <p:cNvSpPr/>
          <p:nvPr/>
        </p:nvSpPr>
        <p:spPr bwMode="auto">
          <a:xfrm>
            <a:off x="5857884" y="2357430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43174" y="3643314"/>
            <a:ext cx="5857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Pilar Contributivo</a:t>
            </a:r>
          </a:p>
          <a:p>
            <a:r>
              <a:rPr lang="es-CL" dirty="0" smtClean="0"/>
              <a:t>2.- Pilar Solidario</a:t>
            </a:r>
          </a:p>
          <a:p>
            <a:r>
              <a:rPr lang="es-CL" dirty="0" smtClean="0"/>
              <a:t>3.- Remuneración Imponible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00034" y="5357826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beneficio cesa cuando se pierde la condición de cesante.</a:t>
            </a:r>
            <a:endParaRPr lang="es-C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843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85720" y="285728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Seguro Social de Accidentes del Trabajo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28596" y="1714488"/>
            <a:ext cx="7929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dirty="0"/>
              <a:t>Protege a los trabajadores ante la ocurrencia de accidentes del trabajo y enfermedades </a:t>
            </a:r>
            <a:r>
              <a:rPr lang="es-CL" dirty="0" smtClean="0"/>
              <a:t>profesionales.</a:t>
            </a:r>
            <a:endParaRPr lang="es-CL" dirty="0"/>
          </a:p>
          <a:p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34" y="3571876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 obligatorio.</a:t>
            </a:r>
            <a:endParaRPr lang="es-C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843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285728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Seguro Social de Accidentes del Trabajo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643050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Cobertura:</a:t>
            </a:r>
            <a:endParaRPr lang="es-CL" dirty="0"/>
          </a:p>
        </p:txBody>
      </p:sp>
      <p:sp>
        <p:nvSpPr>
          <p:cNvPr id="8" name="7 Flecha derecha"/>
          <p:cNvSpPr/>
          <p:nvPr/>
        </p:nvSpPr>
        <p:spPr bwMode="auto">
          <a:xfrm>
            <a:off x="2357422" y="164305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1868" y="1643050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dependientes del sector público y privado.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71868" y="307181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independientes.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8596" y="421481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Afiliación: </a:t>
            </a:r>
            <a:endParaRPr lang="es-CL" dirty="0"/>
          </a:p>
        </p:txBody>
      </p:sp>
      <p:sp>
        <p:nvSpPr>
          <p:cNvPr id="12" name="11 Flecha derecha"/>
          <p:cNvSpPr/>
          <p:nvPr/>
        </p:nvSpPr>
        <p:spPr bwMode="auto">
          <a:xfrm>
            <a:off x="2357422" y="421481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43306" y="4286256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Automática.</a:t>
            </a:r>
          </a:p>
          <a:p>
            <a:r>
              <a:rPr lang="es-CL" dirty="0" smtClean="0"/>
              <a:t>Se produce por la sola incorporación del trabajador al sistema de pensiones 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424863" cy="4968875"/>
          </a:xfrm>
        </p:spPr>
        <p:txBody>
          <a:bodyPr/>
          <a:lstStyle/>
          <a:p>
            <a:r>
              <a:rPr lang="es-C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“La seguridad social </a:t>
            </a:r>
            <a:r>
              <a:rPr lang="es-C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 </a:t>
            </a:r>
            <a:r>
              <a:rPr lang="es-CL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rama de la política socio económica de un país, por la cual la comunidad protege a sus miembros, asegurándoles condiciones de vida, salud y trabajo socialmente suficientes, a fin de lograr mejor productividad, mas progreso y mayor bienestar comunes”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s-ES_tradnl" sz="28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843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285720" y="285728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Seguro Social de Accidentes del Trabajo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714488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Financiamiento:</a:t>
            </a:r>
            <a:endParaRPr lang="es-CL" dirty="0"/>
          </a:p>
        </p:txBody>
      </p:sp>
      <p:sp>
        <p:nvSpPr>
          <p:cNvPr id="7" name="6 Flecha derecha"/>
          <p:cNvSpPr/>
          <p:nvPr/>
        </p:nvSpPr>
        <p:spPr bwMode="auto">
          <a:xfrm>
            <a:off x="3071802" y="1714488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00562" y="171448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Sistema de Reparto</a:t>
            </a:r>
            <a:endParaRPr lang="es-CL" dirty="0"/>
          </a:p>
        </p:txBody>
      </p:sp>
      <p:sp>
        <p:nvSpPr>
          <p:cNvPr id="9" name="8 Flecha abajo"/>
          <p:cNvSpPr/>
          <p:nvPr/>
        </p:nvSpPr>
        <p:spPr bwMode="auto">
          <a:xfrm>
            <a:off x="5929322" y="2571744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86116" y="4000504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Cotizaciones a cargo del empleador.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4100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28604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Cuatro Pilares Fundamentales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4282" y="1714488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Régimen Previsional</a:t>
            </a:r>
          </a:p>
          <a:p>
            <a:r>
              <a:rPr lang="es-CL" dirty="0" smtClean="0"/>
              <a:t>2.- Régimen de Salud</a:t>
            </a:r>
          </a:p>
          <a:p>
            <a:r>
              <a:rPr lang="es-CL" dirty="0" smtClean="0"/>
              <a:t>3.- El Seguro de Cesantía</a:t>
            </a:r>
          </a:p>
          <a:p>
            <a:r>
              <a:rPr lang="es-CL" dirty="0" smtClean="0"/>
              <a:t>4.- El Seguro Social de Accidentes del Trabajo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5124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714488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Sistema de capitalización individual</a:t>
            </a:r>
          </a:p>
          <a:p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928662" y="2428868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9 CuadroTexto"/>
          <p:cNvSpPr txBox="1"/>
          <p:nvPr/>
        </p:nvSpPr>
        <p:spPr>
          <a:xfrm>
            <a:off x="2071670" y="3143248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Administración Privada</a:t>
            </a:r>
            <a:endParaRPr lang="es-C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57158" y="4071942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Afiliación</a:t>
            </a:r>
            <a:endParaRPr lang="es-CL" dirty="0"/>
          </a:p>
        </p:txBody>
      </p:sp>
      <p:cxnSp>
        <p:nvCxnSpPr>
          <p:cNvPr id="13" name="12 Conector angular"/>
          <p:cNvCxnSpPr/>
          <p:nvPr/>
        </p:nvCxnSpPr>
        <p:spPr bwMode="auto">
          <a:xfrm>
            <a:off x="1071538" y="4786322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13 CuadroTexto"/>
          <p:cNvSpPr txBox="1"/>
          <p:nvPr/>
        </p:nvSpPr>
        <p:spPr>
          <a:xfrm>
            <a:off x="2214546" y="5500702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Única y permanente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6148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84213" y="1773238"/>
            <a:ext cx="784860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dirty="0" err="1" smtClean="0"/>
              <a:t>Financiamiento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1428728" y="2357430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9 CuadroTexto"/>
          <p:cNvSpPr txBox="1"/>
          <p:nvPr/>
        </p:nvSpPr>
        <p:spPr>
          <a:xfrm>
            <a:off x="2714612" y="3000372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Cotizaciones obligatorias </a:t>
            </a:r>
            <a:endParaRPr lang="es-CL" dirty="0"/>
          </a:p>
        </p:txBody>
      </p:sp>
      <p:sp>
        <p:nvSpPr>
          <p:cNvPr id="11" name="10 Flecha abajo"/>
          <p:cNvSpPr/>
          <p:nvPr/>
        </p:nvSpPr>
        <p:spPr bwMode="auto">
          <a:xfrm>
            <a:off x="4500562" y="3714752"/>
            <a:ext cx="285752" cy="57150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57488" y="4572008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10 % de la renta o remuneración.</a:t>
            </a:r>
          </a:p>
          <a:p>
            <a:pPr algn="ctr"/>
            <a:r>
              <a:rPr lang="es-CL" dirty="0" smtClean="0"/>
              <a:t>Es de cargo del trabajador.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7172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1785926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Seguro de Invalidez y Sobrevivencia:</a:t>
            </a:r>
            <a:br>
              <a:rPr lang="es-CL" dirty="0" smtClean="0"/>
            </a:br>
            <a:r>
              <a:rPr lang="es-CL" dirty="0" smtClean="0"/>
              <a:t>Es un seguro, financiado por el empleador, que la AFP está obligada a contratar y que cubre accidentes o siniestros que puedan sufrir los trabajadores.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85720" y="4357694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dependientes</a:t>
            </a:r>
            <a:endParaRPr lang="es-CL" dirty="0"/>
          </a:p>
        </p:txBody>
      </p:sp>
      <p:sp>
        <p:nvSpPr>
          <p:cNvPr id="9" name="8 Flecha derecha"/>
          <p:cNvSpPr/>
          <p:nvPr/>
        </p:nvSpPr>
        <p:spPr bwMode="auto">
          <a:xfrm>
            <a:off x="5000628" y="4500570"/>
            <a:ext cx="500066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572132" y="3857628"/>
            <a:ext cx="300039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500" dirty="0" smtClean="0"/>
              <a:t>Se presume su cotización en la AFP si se encontraban prestando servicios al momento del siniestro</a:t>
            </a:r>
            <a:endParaRPr lang="es-CL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8196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596" y="185736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Independientes:</a:t>
            </a:r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857224" y="2571744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9 CuadroTexto"/>
          <p:cNvSpPr txBox="1"/>
          <p:nvPr/>
        </p:nvSpPr>
        <p:spPr>
          <a:xfrm>
            <a:off x="2214546" y="2571744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Se </a:t>
            </a:r>
            <a:r>
              <a:rPr lang="es-CL" dirty="0"/>
              <a:t>requiere haber cotizado en el mes calendario anterior al siniestro.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42910" y="400050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Trabajadores cesantes:</a:t>
            </a:r>
            <a:endParaRPr lang="es-CL" dirty="0"/>
          </a:p>
        </p:txBody>
      </p:sp>
      <p:cxnSp>
        <p:nvCxnSpPr>
          <p:cNvPr id="13" name="12 Conector angular"/>
          <p:cNvCxnSpPr/>
          <p:nvPr/>
        </p:nvCxnSpPr>
        <p:spPr bwMode="auto">
          <a:xfrm>
            <a:off x="1071538" y="5000636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13 CuadroTexto"/>
          <p:cNvSpPr txBox="1"/>
          <p:nvPr/>
        </p:nvSpPr>
        <p:spPr>
          <a:xfrm>
            <a:off x="2428860" y="4714884"/>
            <a:ext cx="6000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Mantienen el derecho al seguro, siempre y cuando el siniestro haya sido dentro del plazo de 12 meses desde la ultima cotización.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92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9220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5288" y="-1588"/>
            <a:ext cx="81375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CL" dirty="0">
              <a:solidFill>
                <a:schemeClr val="bg1"/>
              </a:solidFill>
            </a:endParaRPr>
          </a:p>
          <a:p>
            <a:endParaRPr lang="en-US" b="1" dirty="0"/>
          </a:p>
          <a:p>
            <a:endParaRPr lang="en-US" b="1" dirty="0"/>
          </a:p>
          <a:p>
            <a:endParaRPr lang="en-US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171448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Pensión de Invalidez:</a:t>
            </a:r>
            <a:endParaRPr lang="es-CL" dirty="0"/>
          </a:p>
        </p:txBody>
      </p:sp>
      <p:cxnSp>
        <p:nvCxnSpPr>
          <p:cNvPr id="9" name="8 Conector angular"/>
          <p:cNvCxnSpPr/>
          <p:nvPr/>
        </p:nvCxnSpPr>
        <p:spPr bwMode="auto">
          <a:xfrm>
            <a:off x="642910" y="2285992"/>
            <a:ext cx="1214446" cy="42862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11 CuadroTexto"/>
          <p:cNvSpPr txBox="1"/>
          <p:nvPr/>
        </p:nvSpPr>
        <p:spPr>
          <a:xfrm>
            <a:off x="2071670" y="242886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Cubre a los afiliados no pensionados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3108" y="3214686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Que no alcanzan la edad para una pensión de vejez.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143108" y="4429132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Y que han sufrido un menoscabo permanente en su capacidad de trabajo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0244" name="Picture 4" descr="02presentac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3" y="149225"/>
            <a:ext cx="879633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4213" y="1773238"/>
            <a:ext cx="7848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sz="2400"/>
          </a:p>
        </p:txBody>
      </p:sp>
      <p:sp>
        <p:nvSpPr>
          <p:cNvPr id="7" name="6 CuadroTexto"/>
          <p:cNvSpPr txBox="1"/>
          <p:nvPr/>
        </p:nvSpPr>
        <p:spPr>
          <a:xfrm>
            <a:off x="285720" y="428604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El Régimen Previsional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1428736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Pensión de Vejez</a:t>
            </a:r>
            <a:endParaRPr lang="es-CL" dirty="0"/>
          </a:p>
        </p:txBody>
      </p:sp>
      <p:cxnSp>
        <p:nvCxnSpPr>
          <p:cNvPr id="10" name="9 Conector angular"/>
          <p:cNvCxnSpPr/>
          <p:nvPr/>
        </p:nvCxnSpPr>
        <p:spPr bwMode="auto">
          <a:xfrm>
            <a:off x="642910" y="2000240"/>
            <a:ext cx="1285884" cy="5000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11 CuadroTexto"/>
          <p:cNvSpPr txBox="1"/>
          <p:nvPr/>
        </p:nvSpPr>
        <p:spPr>
          <a:xfrm>
            <a:off x="2214546" y="2285992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Tienen derecho a ella:</a:t>
            </a:r>
            <a:endParaRPr lang="es-CL" dirty="0"/>
          </a:p>
        </p:txBody>
      </p:sp>
      <p:sp>
        <p:nvSpPr>
          <p:cNvPr id="13" name="12 Flecha abajo"/>
          <p:cNvSpPr/>
          <p:nvPr/>
        </p:nvSpPr>
        <p:spPr bwMode="auto">
          <a:xfrm>
            <a:off x="3786182" y="2857496"/>
            <a:ext cx="285752" cy="42862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80" charset="-128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71472" y="335756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Los afiliados hombres que cumplan 65 años de edad.</a:t>
            </a:r>
            <a:endParaRPr lang="es-CL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1472" y="392906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/>
              <a:t>Las afiliadas mujeres que cumplan 60 años de edad.</a:t>
            </a:r>
            <a:endParaRPr lang="es-CL" sz="2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28596" y="4643446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La obtención de una pensión de vejez no es causal de termino del contrato de trabajo y no impide seguir trabajando luego de obtenida.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80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761</Words>
  <Application>Microsoft PowerPoint</Application>
  <PresentationFormat>Presentación en pantalla (4:3)</PresentationFormat>
  <Paragraphs>131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ＭＳ Ｐゴシック</vt:lpstr>
      <vt:lpstr>Presentación en blanco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Office 2004 Test Drive</dc:creator>
  <cp:lastModifiedBy>Gabriel</cp:lastModifiedBy>
  <cp:revision>76</cp:revision>
  <dcterms:created xsi:type="dcterms:W3CDTF">2007-12-14T12:28:15Z</dcterms:created>
  <dcterms:modified xsi:type="dcterms:W3CDTF">2013-11-07T04:39:15Z</dcterms:modified>
</cp:coreProperties>
</file>