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441" r:id="rId2"/>
    <p:sldId id="459" r:id="rId3"/>
    <p:sldId id="460" r:id="rId4"/>
    <p:sldId id="462" r:id="rId5"/>
    <p:sldId id="456" r:id="rId6"/>
    <p:sldId id="463" r:id="rId7"/>
    <p:sldId id="499" r:id="rId8"/>
    <p:sldId id="465" r:id="rId9"/>
    <p:sldId id="464" r:id="rId10"/>
    <p:sldId id="501" r:id="rId11"/>
    <p:sldId id="468" r:id="rId12"/>
    <p:sldId id="470" r:id="rId13"/>
    <p:sldId id="474" r:id="rId14"/>
    <p:sldId id="466" r:id="rId15"/>
    <p:sldId id="473" r:id="rId16"/>
    <p:sldId id="487" r:id="rId17"/>
    <p:sldId id="475" r:id="rId18"/>
    <p:sldId id="486" r:id="rId19"/>
    <p:sldId id="489" r:id="rId20"/>
    <p:sldId id="504" r:id="rId21"/>
    <p:sldId id="503" r:id="rId22"/>
    <p:sldId id="485" r:id="rId23"/>
    <p:sldId id="481" r:id="rId24"/>
    <p:sldId id="483" r:id="rId25"/>
    <p:sldId id="476" r:id="rId26"/>
    <p:sldId id="502" r:id="rId27"/>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114"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37840" cy="464820"/>
          </a:xfrm>
          <a:prstGeom prst="rect">
            <a:avLst/>
          </a:prstGeom>
        </p:spPr>
        <p:txBody>
          <a:bodyPr vert="horz" lIns="92446" tIns="46223" rIns="92446" bIns="46223" rtlCol="0"/>
          <a:lstStyle>
            <a:lvl1pPr algn="l">
              <a:defRPr sz="1200"/>
            </a:lvl1pPr>
          </a:lstStyle>
          <a:p>
            <a:endParaRPr lang="es-CL"/>
          </a:p>
        </p:txBody>
      </p:sp>
      <p:sp>
        <p:nvSpPr>
          <p:cNvPr id="3" name="2 Marcador de fecha"/>
          <p:cNvSpPr>
            <a:spLocks noGrp="1"/>
          </p:cNvSpPr>
          <p:nvPr>
            <p:ph type="dt" sz="quarter" idx="1"/>
          </p:nvPr>
        </p:nvSpPr>
        <p:spPr>
          <a:xfrm>
            <a:off x="3970939" y="1"/>
            <a:ext cx="3037840" cy="464820"/>
          </a:xfrm>
          <a:prstGeom prst="rect">
            <a:avLst/>
          </a:prstGeom>
        </p:spPr>
        <p:txBody>
          <a:bodyPr vert="horz" lIns="92446" tIns="46223" rIns="92446" bIns="46223" rtlCol="0"/>
          <a:lstStyle>
            <a:lvl1pPr algn="r">
              <a:defRPr sz="1200"/>
            </a:lvl1pPr>
          </a:lstStyle>
          <a:p>
            <a:fld id="{948EC5EC-22EE-4E35-B5FC-5BB3D7665402}" type="datetimeFigureOut">
              <a:rPr lang="es-CL" smtClean="0"/>
              <a:t>07-05-2015</a:t>
            </a:fld>
            <a:endParaRPr lang="es-CL"/>
          </a:p>
        </p:txBody>
      </p:sp>
      <p:sp>
        <p:nvSpPr>
          <p:cNvPr id="4" name="3 Marcador de pie de página"/>
          <p:cNvSpPr>
            <a:spLocks noGrp="1"/>
          </p:cNvSpPr>
          <p:nvPr>
            <p:ph type="ftr" sz="quarter" idx="2"/>
          </p:nvPr>
        </p:nvSpPr>
        <p:spPr>
          <a:xfrm>
            <a:off x="1" y="8829968"/>
            <a:ext cx="3037840" cy="464820"/>
          </a:xfrm>
          <a:prstGeom prst="rect">
            <a:avLst/>
          </a:prstGeom>
        </p:spPr>
        <p:txBody>
          <a:bodyPr vert="horz" lIns="92446" tIns="46223" rIns="92446" bIns="46223"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939" y="8829968"/>
            <a:ext cx="3037840" cy="464820"/>
          </a:xfrm>
          <a:prstGeom prst="rect">
            <a:avLst/>
          </a:prstGeom>
        </p:spPr>
        <p:txBody>
          <a:bodyPr vert="horz" lIns="92446" tIns="46223" rIns="92446" bIns="46223" rtlCol="0" anchor="b"/>
          <a:lstStyle>
            <a:lvl1pPr algn="r">
              <a:defRPr sz="1200"/>
            </a:lvl1pPr>
          </a:lstStyle>
          <a:p>
            <a:fld id="{F60E2DAA-EDBF-4C40-AE87-BB7A0F3DFCB7}" type="slidenum">
              <a:rPr lang="es-CL" smtClean="0"/>
              <a:t>‹Nº›</a:t>
            </a:fld>
            <a:endParaRPr lang="es-CL"/>
          </a:p>
        </p:txBody>
      </p:sp>
    </p:spTree>
    <p:extLst>
      <p:ext uri="{BB962C8B-B14F-4D97-AF65-F5344CB8AC3E}">
        <p14:creationId xmlns:p14="http://schemas.microsoft.com/office/powerpoint/2010/main" val="2503422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37840" cy="464820"/>
          </a:xfrm>
          <a:prstGeom prst="rect">
            <a:avLst/>
          </a:prstGeom>
        </p:spPr>
        <p:txBody>
          <a:bodyPr vert="horz" lIns="92446" tIns="46223" rIns="92446" bIns="46223" rtlCol="0"/>
          <a:lstStyle>
            <a:lvl1pPr algn="l">
              <a:defRPr sz="1200"/>
            </a:lvl1pPr>
          </a:lstStyle>
          <a:p>
            <a:endParaRPr lang="es-CL"/>
          </a:p>
        </p:txBody>
      </p:sp>
      <p:sp>
        <p:nvSpPr>
          <p:cNvPr id="3" name="2 Marcador de fecha"/>
          <p:cNvSpPr>
            <a:spLocks noGrp="1"/>
          </p:cNvSpPr>
          <p:nvPr>
            <p:ph type="dt" idx="1"/>
          </p:nvPr>
        </p:nvSpPr>
        <p:spPr>
          <a:xfrm>
            <a:off x="3971344" y="1"/>
            <a:ext cx="3037840" cy="464820"/>
          </a:xfrm>
          <a:prstGeom prst="rect">
            <a:avLst/>
          </a:prstGeom>
        </p:spPr>
        <p:txBody>
          <a:bodyPr vert="horz" lIns="92446" tIns="46223" rIns="92446" bIns="46223" rtlCol="0"/>
          <a:lstStyle>
            <a:lvl1pPr algn="r">
              <a:defRPr sz="1200"/>
            </a:lvl1pPr>
          </a:lstStyle>
          <a:p>
            <a:fld id="{A688D884-50A9-482D-953E-F250A090BF56}" type="datetimeFigureOut">
              <a:rPr lang="es-CL" smtClean="0"/>
              <a:t>07-05-2015</a:t>
            </a:fld>
            <a:endParaRPr lang="es-CL"/>
          </a:p>
        </p:txBody>
      </p:sp>
      <p:sp>
        <p:nvSpPr>
          <p:cNvPr id="4" name="3 Marcador de imagen de diapositiva"/>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446" tIns="46223" rIns="92446" bIns="46223" rtlCol="0" anchor="ctr"/>
          <a:lstStyle/>
          <a:p>
            <a:endParaRPr lang="es-CL"/>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8829430"/>
            <a:ext cx="3037840" cy="464820"/>
          </a:xfrm>
          <a:prstGeom prst="rect">
            <a:avLst/>
          </a:prstGeom>
        </p:spPr>
        <p:txBody>
          <a:bodyPr vert="horz" lIns="92446" tIns="46223" rIns="92446" bIns="46223"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1344" y="8829430"/>
            <a:ext cx="3037840" cy="464820"/>
          </a:xfrm>
          <a:prstGeom prst="rect">
            <a:avLst/>
          </a:prstGeom>
        </p:spPr>
        <p:txBody>
          <a:bodyPr vert="horz" lIns="92446" tIns="46223" rIns="92446" bIns="46223" rtlCol="0" anchor="b"/>
          <a:lstStyle>
            <a:lvl1pPr algn="r">
              <a:defRPr sz="1200"/>
            </a:lvl1pPr>
          </a:lstStyle>
          <a:p>
            <a:fld id="{6253CE65-2FFA-4152-8871-CEEC38FCCD3A}" type="slidenum">
              <a:rPr lang="es-CL" smtClean="0"/>
              <a:t>‹Nº›</a:t>
            </a:fld>
            <a:endParaRPr lang="es-CL"/>
          </a:p>
        </p:txBody>
      </p:sp>
    </p:spTree>
    <p:extLst>
      <p:ext uri="{BB962C8B-B14F-4D97-AF65-F5344CB8AC3E}">
        <p14:creationId xmlns:p14="http://schemas.microsoft.com/office/powerpoint/2010/main" val="3293011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1</a:t>
            </a:fld>
            <a:endParaRPr lang="es-CL"/>
          </a:p>
        </p:txBody>
      </p:sp>
    </p:spTree>
    <p:extLst>
      <p:ext uri="{BB962C8B-B14F-4D97-AF65-F5344CB8AC3E}">
        <p14:creationId xmlns:p14="http://schemas.microsoft.com/office/powerpoint/2010/main" val="359516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pPr/>
              <a:t>23</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25</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26</a:t>
            </a:fld>
            <a:endParaRPr lang="es-CL"/>
          </a:p>
        </p:txBody>
      </p:sp>
    </p:spTree>
    <p:extLst>
      <p:ext uri="{BB962C8B-B14F-4D97-AF65-F5344CB8AC3E}">
        <p14:creationId xmlns:p14="http://schemas.microsoft.com/office/powerpoint/2010/main" val="359516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5</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11</a:t>
            </a:fld>
            <a:endParaRPr lang="es-CL"/>
          </a:p>
        </p:txBody>
      </p:sp>
    </p:spTree>
    <p:extLst>
      <p:ext uri="{BB962C8B-B14F-4D97-AF65-F5344CB8AC3E}">
        <p14:creationId xmlns:p14="http://schemas.microsoft.com/office/powerpoint/2010/main" val="100603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12</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13</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15</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16</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17</a:t>
            </a:fld>
            <a:endParaRPr lang="es-CL"/>
          </a:p>
        </p:txBody>
      </p:sp>
    </p:spTree>
    <p:extLst>
      <p:ext uri="{BB962C8B-B14F-4D97-AF65-F5344CB8AC3E}">
        <p14:creationId xmlns:p14="http://schemas.microsoft.com/office/powerpoint/2010/main" val="397921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253CE65-2FFA-4152-8871-CEEC38FCCD3A}" type="slidenum">
              <a:rPr lang="es-CL" smtClean="0"/>
              <a:t>22</a:t>
            </a:fld>
            <a:endParaRPr lang="es-CL"/>
          </a:p>
        </p:txBody>
      </p:sp>
    </p:spTree>
    <p:extLst>
      <p:ext uri="{BB962C8B-B14F-4D97-AF65-F5344CB8AC3E}">
        <p14:creationId xmlns:p14="http://schemas.microsoft.com/office/powerpoint/2010/main" val="3560964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kumimoji="1" lang="en-US" sz="2400" dirty="0">
              <a:solidFill>
                <a:srgbClr val="003366"/>
              </a:solidFill>
              <a:latin typeface="Times New Roman" pitchFamily="18" charset="0"/>
            </a:endParaRPr>
          </a:p>
        </p:txBody>
      </p:sp>
      <p:pic>
        <p:nvPicPr>
          <p:cNvPr id="5" name="Picture 9"/>
          <p:cNvPicPr>
            <a:picLocks noChangeAspect="1" noChangeArrowheads="1"/>
          </p:cNvPicPr>
          <p:nvPr/>
        </p:nvPicPr>
        <p:blipFill>
          <a:blip r:embed="rId2" cstate="print"/>
          <a:srcRect/>
          <a:stretch>
            <a:fillRect/>
          </a:stretch>
        </p:blipFill>
        <p:spPr bwMode="auto">
          <a:xfrm>
            <a:off x="0" y="6099175"/>
            <a:ext cx="9144000" cy="785813"/>
          </a:xfrm>
          <a:prstGeom prst="rect">
            <a:avLst/>
          </a:prstGeom>
          <a:noFill/>
          <a:ln w="9525">
            <a:noFill/>
            <a:miter lim="800000"/>
            <a:headEnd/>
            <a:tailEnd/>
          </a:ln>
        </p:spPr>
      </p:pic>
      <p:pic>
        <p:nvPicPr>
          <p:cNvPr id="6" name="Picture 10"/>
          <p:cNvPicPr>
            <a:picLocks noChangeAspect="1" noChangeArrowheads="1"/>
          </p:cNvPicPr>
          <p:nvPr userDrawn="1"/>
        </p:nvPicPr>
        <p:blipFill>
          <a:blip r:embed="rId3" cstate="print">
            <a:lum bright="70000" contrast="-58000"/>
          </a:blip>
          <a:srcRect l="29678" t="5217" r="29678" b="14569"/>
          <a:stretch>
            <a:fillRect/>
          </a:stretch>
        </p:blipFill>
        <p:spPr bwMode="auto">
          <a:xfrm>
            <a:off x="0" y="0"/>
            <a:ext cx="4078288" cy="6092825"/>
          </a:xfrm>
          <a:prstGeom prst="rect">
            <a:avLst/>
          </a:prstGeom>
          <a:noFill/>
          <a:ln w="9525">
            <a:noFill/>
            <a:miter lim="800000"/>
            <a:headEnd/>
            <a:tailEnd/>
          </a:ln>
        </p:spPr>
      </p:pic>
      <p:sp>
        <p:nvSpPr>
          <p:cNvPr id="5124"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s-ES"/>
              <a:t>Haga clic para modificar el estilo de subtítulo del patrón</a:t>
            </a:r>
          </a:p>
        </p:txBody>
      </p:sp>
      <p:sp>
        <p:nvSpPr>
          <p:cNvPr id="5128" name="Rectangle 8"/>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s-ES"/>
              <a:t>Haga clic para modificar el estilo de título del patrón</a:t>
            </a:r>
          </a:p>
        </p:txBody>
      </p:sp>
      <p:sp>
        <p:nvSpPr>
          <p:cNvPr id="7" name="Rectangle 5"/>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s-ES">
              <a:solidFill>
                <a:srgbClr val="FFFFFF"/>
              </a:solidFill>
            </a:endParaRPr>
          </a:p>
        </p:txBody>
      </p:sp>
      <p:sp>
        <p:nvSpPr>
          <p:cNvPr id="8" name="Rectangle 6"/>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s-ES">
              <a:solidFill>
                <a:srgbClr val="003366"/>
              </a:solidFill>
            </a:endParaRPr>
          </a:p>
        </p:txBody>
      </p:sp>
      <p:sp>
        <p:nvSpPr>
          <p:cNvPr id="9" name="Rectangle 7"/>
          <p:cNvSpPr>
            <a:spLocks noGrp="1" noChangeArrowheads="1"/>
          </p:cNvSpPr>
          <p:nvPr>
            <p:ph type="sldNum" sz="quarter" idx="12"/>
          </p:nvPr>
        </p:nvSpPr>
        <p:spPr>
          <a:xfrm>
            <a:off x="9525" y="6359525"/>
            <a:ext cx="587375" cy="488950"/>
          </a:xfrm>
        </p:spPr>
        <p:txBody>
          <a:bodyPr anchorCtr="0"/>
          <a:lstStyle>
            <a:lvl1pPr>
              <a:defRPr/>
            </a:lvl1pPr>
          </a:lstStyle>
          <a:p>
            <a:pPr>
              <a:defRPr/>
            </a:pPr>
            <a:fld id="{64D4C000-6396-4728-A8F4-C02E5A7315F8}"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171106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895A6B-5A79-4016-BC6B-E2BB70FCDFEE}"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38187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64388" y="260350"/>
            <a:ext cx="1751012" cy="5835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908175" y="260350"/>
            <a:ext cx="5103813" cy="5835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F51DD2CC-C77D-4247-88B5-2EA11E80097C}"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398795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D8F838E-BE3B-40BF-ADEC-F026D0BD4CF0}"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84727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141043C-AC2A-4DC1-90E2-6FDF43BBC0CB}"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383055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908175" y="1484313"/>
            <a:ext cx="3427413" cy="4611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87988" y="1484313"/>
            <a:ext cx="3427412" cy="4611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E2EDF5D9-7969-4C72-ABD3-D70FA3DB986F}"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108704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CB459BE6-D6BE-4A11-8AC7-07017AC67C67}"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199517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692324EB-56B1-43DA-8ED4-6104D4403308}"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20300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E198E37E-2C2A-47D0-8B39-5888A5477A8D}"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65522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848729-D287-4522-913F-5FE74CCD0CB6}"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211689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endParaRPr lang="es-ES">
              <a:solidFill>
                <a:srgbClr val="003366"/>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s-ES">
              <a:solidFill>
                <a:srgbClr val="003366"/>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722069D-3151-473B-973F-13994FC17E63}"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25364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kumimoji="1" lang="en-US" sz="2400" dirty="0">
              <a:solidFill>
                <a:srgbClr val="003366"/>
              </a:solidFill>
              <a:latin typeface="Times New Roman" pitchFamily="18" charset="0"/>
            </a:endParaRPr>
          </a:p>
        </p:txBody>
      </p:sp>
      <p:sp>
        <p:nvSpPr>
          <p:cNvPr id="5123" name="Rectangle 6"/>
          <p:cNvSpPr>
            <a:spLocks noGrp="1" noChangeArrowheads="1"/>
          </p:cNvSpPr>
          <p:nvPr>
            <p:ph type="title"/>
          </p:nvPr>
        </p:nvSpPr>
        <p:spPr bwMode="auto">
          <a:xfrm>
            <a:off x="1908175" y="260350"/>
            <a:ext cx="6935788" cy="1082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5124" name="Rectangle 7"/>
          <p:cNvSpPr>
            <a:spLocks noGrp="1" noChangeArrowheads="1"/>
          </p:cNvSpPr>
          <p:nvPr>
            <p:ph type="body" idx="1"/>
          </p:nvPr>
        </p:nvSpPr>
        <p:spPr bwMode="auto">
          <a:xfrm>
            <a:off x="1908175" y="1484313"/>
            <a:ext cx="7007225" cy="461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4"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lnSpc>
                <a:spcPct val="100000"/>
              </a:lnSpc>
              <a:spcBef>
                <a:spcPct val="0"/>
              </a:spcBef>
              <a:buClrTx/>
              <a:buSzTx/>
              <a:buFontTx/>
              <a:buNone/>
              <a:defRPr sz="1400" b="0"/>
            </a:lvl1pPr>
          </a:lstStyle>
          <a:p>
            <a:pPr fontAlgn="base">
              <a:spcAft>
                <a:spcPct val="0"/>
              </a:spcAft>
              <a:defRPr/>
            </a:pPr>
            <a:endParaRPr lang="es-ES">
              <a:solidFill>
                <a:srgbClr val="003366"/>
              </a:solidFill>
            </a:endParaRPr>
          </a:p>
        </p:txBody>
      </p:sp>
      <p:sp>
        <p:nvSpPr>
          <p:cNvPr id="4105"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lnSpc>
                <a:spcPct val="100000"/>
              </a:lnSpc>
              <a:spcBef>
                <a:spcPct val="0"/>
              </a:spcBef>
              <a:buClrTx/>
              <a:buSzTx/>
              <a:buFontTx/>
              <a:buNone/>
              <a:defRPr sz="1400" b="0"/>
            </a:lvl1pPr>
          </a:lstStyle>
          <a:p>
            <a:pPr fontAlgn="base">
              <a:spcAft>
                <a:spcPct val="0"/>
              </a:spcAft>
              <a:defRPr/>
            </a:pPr>
            <a:endParaRPr lang="es-ES">
              <a:solidFill>
                <a:srgbClr val="003366"/>
              </a:solidFill>
            </a:endParaRPr>
          </a:p>
        </p:txBody>
      </p:sp>
      <p:sp>
        <p:nvSpPr>
          <p:cNvPr id="4106"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lnSpc>
                <a:spcPct val="100000"/>
              </a:lnSpc>
              <a:spcBef>
                <a:spcPct val="0"/>
              </a:spcBef>
              <a:buClrTx/>
              <a:buSzTx/>
              <a:buFontTx/>
              <a:buNone/>
              <a:defRPr sz="2600">
                <a:solidFill>
                  <a:schemeClr val="bg1"/>
                </a:solidFill>
              </a:defRPr>
            </a:lvl1pPr>
          </a:lstStyle>
          <a:p>
            <a:pPr fontAlgn="base">
              <a:spcAft>
                <a:spcPct val="0"/>
              </a:spcAft>
              <a:defRPr/>
            </a:pPr>
            <a:fld id="{3A606A8E-B482-4206-B75D-B6B721A64BDA}" type="slidenum">
              <a:rPr lang="es-ES" b="1">
                <a:solidFill>
                  <a:srgbClr val="FFFFFF"/>
                </a:solidFill>
              </a:rPr>
              <a:pPr fontAlgn="base">
                <a:spcAft>
                  <a:spcPct val="0"/>
                </a:spcAft>
                <a:defRPr/>
              </a:pPr>
              <a:t>‹Nº›</a:t>
            </a:fld>
            <a:endParaRPr lang="es-ES" b="1" dirty="0">
              <a:solidFill>
                <a:srgbClr val="FFFFFF"/>
              </a:solidFill>
            </a:endParaRPr>
          </a:p>
        </p:txBody>
      </p:sp>
      <p:sp>
        <p:nvSpPr>
          <p:cNvPr id="4107" name="Rectangle 11"/>
          <p:cNvSpPr>
            <a:spLocks noChangeArrowheads="1"/>
          </p:cNvSpPr>
          <p:nvPr/>
        </p:nvSpPr>
        <p:spPr bwMode="auto">
          <a:xfrm>
            <a:off x="1009650" y="3124200"/>
            <a:ext cx="9144000" cy="0"/>
          </a:xfrm>
          <a:prstGeom prst="rect">
            <a:avLst/>
          </a:prstGeom>
          <a:noFill/>
          <a:ln w="9525">
            <a:noFill/>
            <a:miter lim="800000"/>
            <a:headEnd/>
            <a:tailEnd/>
          </a:ln>
          <a:effectLst/>
        </p:spPr>
        <p:txBody>
          <a:bodyPr>
            <a:spAutoFit/>
          </a:bodyPr>
          <a:lstStyle/>
          <a:p>
            <a:pPr fontAlgn="base">
              <a:lnSpc>
                <a:spcPct val="90000"/>
              </a:lnSpc>
              <a:spcBef>
                <a:spcPct val="20000"/>
              </a:spcBef>
              <a:spcAft>
                <a:spcPct val="0"/>
              </a:spcAft>
              <a:buClr>
                <a:srgbClr val="003366"/>
              </a:buClr>
              <a:buSzPct val="75000"/>
              <a:buFont typeface="Wingdings" pitchFamily="2" charset="2"/>
              <a:buChar char="l"/>
              <a:defRPr/>
            </a:pPr>
            <a:endParaRPr lang="es-ES" sz="2000" b="1" dirty="0">
              <a:solidFill>
                <a:srgbClr val="003366"/>
              </a:solidFill>
            </a:endParaRPr>
          </a:p>
        </p:txBody>
      </p:sp>
      <p:pic>
        <p:nvPicPr>
          <p:cNvPr id="5129" name="Picture 12"/>
          <p:cNvPicPr>
            <a:picLocks noChangeAspect="1" noChangeArrowheads="1"/>
          </p:cNvPicPr>
          <p:nvPr/>
        </p:nvPicPr>
        <p:blipFill>
          <a:blip r:embed="rId13" cstate="print"/>
          <a:srcRect/>
          <a:stretch>
            <a:fillRect/>
          </a:stretch>
        </p:blipFill>
        <p:spPr bwMode="auto">
          <a:xfrm>
            <a:off x="0" y="6103938"/>
            <a:ext cx="9144000" cy="781050"/>
          </a:xfrm>
          <a:prstGeom prst="rect">
            <a:avLst/>
          </a:prstGeom>
          <a:noFill/>
          <a:ln w="9525">
            <a:noFill/>
            <a:miter lim="800000"/>
            <a:headEnd/>
            <a:tailEnd/>
          </a:ln>
        </p:spPr>
      </p:pic>
      <p:pic>
        <p:nvPicPr>
          <p:cNvPr id="5130" name="Picture 14"/>
          <p:cNvPicPr>
            <a:picLocks noChangeAspect="1" noChangeArrowheads="1"/>
          </p:cNvPicPr>
          <p:nvPr userDrawn="1"/>
        </p:nvPicPr>
        <p:blipFill>
          <a:blip r:embed="rId14" cstate="print">
            <a:lum bright="70000" contrast="-58000"/>
          </a:blip>
          <a:srcRect l="33269" t="5217" r="47002" b="14569"/>
          <a:stretch>
            <a:fillRect/>
          </a:stretch>
        </p:blipFill>
        <p:spPr bwMode="auto">
          <a:xfrm>
            <a:off x="0" y="0"/>
            <a:ext cx="1979613" cy="6092825"/>
          </a:xfrm>
          <a:prstGeom prst="rect">
            <a:avLst/>
          </a:prstGeom>
          <a:noFill/>
          <a:ln w="9525">
            <a:noFill/>
            <a:miter lim="800000"/>
            <a:headEnd/>
            <a:tailEnd/>
          </a:ln>
        </p:spPr>
      </p:pic>
    </p:spTree>
    <p:extLst>
      <p:ext uri="{BB962C8B-B14F-4D97-AF65-F5344CB8AC3E}">
        <p14:creationId xmlns:p14="http://schemas.microsoft.com/office/powerpoint/2010/main" val="912364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file:///\\99.235.0.70\cief\Karla\07_PRESENTACION%20FINANCIERO.xlsx!Commodities!R1C2:R29C10"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182971" y="1921870"/>
            <a:ext cx="4932362" cy="1143000"/>
          </a:xfrm>
        </p:spPr>
        <p:txBody>
          <a:bodyPr/>
          <a:lstStyle/>
          <a:p>
            <a:pPr eaLnBrk="1" hangingPunct="1"/>
            <a:r>
              <a:rPr lang="es-CL" b="0" dirty="0" smtClean="0">
                <a:solidFill>
                  <a:schemeClr val="tx2"/>
                </a:solidFill>
              </a:rPr>
              <a:t>¿</a:t>
            </a:r>
            <a:r>
              <a:rPr lang="es-CL" b="0" dirty="0" smtClean="0">
                <a:solidFill>
                  <a:schemeClr val="tx2"/>
                </a:solidFill>
                <a:latin typeface="Arial Narrow" panose="020B0606020202030204" pitchFamily="34" charset="0"/>
              </a:rPr>
              <a:t>Hacia dónde se encaminan las economías regionales?</a:t>
            </a:r>
            <a:endParaRPr lang="es-ES" b="0" dirty="0" smtClean="0">
              <a:solidFill>
                <a:schemeClr val="tx2"/>
              </a:solidFill>
              <a:latin typeface="Arial Narrow" panose="020B0606020202030204" pitchFamily="34" charset="0"/>
            </a:endParaRPr>
          </a:p>
        </p:txBody>
      </p:sp>
      <p:sp>
        <p:nvSpPr>
          <p:cNvPr id="7171" name="Rectangle 3"/>
          <p:cNvSpPr>
            <a:spLocks noGrp="1" noChangeArrowheads="1"/>
          </p:cNvSpPr>
          <p:nvPr>
            <p:ph type="subTitle" idx="1"/>
          </p:nvPr>
        </p:nvSpPr>
        <p:spPr>
          <a:xfrm>
            <a:off x="5508104" y="5157192"/>
            <a:ext cx="3071812" cy="454025"/>
          </a:xfrm>
        </p:spPr>
        <p:txBody>
          <a:bodyPr/>
          <a:lstStyle/>
          <a:p>
            <a:pPr algn="r" eaLnBrk="1" hangingPunct="1">
              <a:lnSpc>
                <a:spcPct val="80000"/>
              </a:lnSpc>
            </a:pPr>
            <a:r>
              <a:rPr lang="es-CL" sz="1800" b="1" dirty="0">
                <a:latin typeface="Arial Narrow" panose="020B0606020202030204" pitchFamily="34" charset="0"/>
              </a:rPr>
              <a:t>6</a:t>
            </a:r>
            <a:r>
              <a:rPr lang="es-CL" sz="1800" b="1" dirty="0" smtClean="0">
                <a:latin typeface="Arial Narrow" panose="020B0606020202030204" pitchFamily="34" charset="0"/>
              </a:rPr>
              <a:t> de Mayo de 2015</a:t>
            </a:r>
          </a:p>
          <a:p>
            <a:pPr algn="r" eaLnBrk="1" hangingPunct="1">
              <a:lnSpc>
                <a:spcPct val="80000"/>
              </a:lnSpc>
            </a:pPr>
            <a:endParaRPr lang="es-CL" sz="1400" b="1" dirty="0" smtClean="0">
              <a:latin typeface="Arial Narrow" panose="020B0606020202030204" pitchFamily="34" charset="0"/>
            </a:endParaRPr>
          </a:p>
          <a:p>
            <a:pPr algn="r" eaLnBrk="1" hangingPunct="1">
              <a:lnSpc>
                <a:spcPct val="80000"/>
              </a:lnSpc>
            </a:pPr>
            <a:r>
              <a:rPr lang="es-CL" sz="1600" b="1" dirty="0" smtClean="0">
                <a:latin typeface="Arial Narrow" panose="020B0606020202030204" pitchFamily="34" charset="0"/>
              </a:rPr>
              <a:t>Nicolás Birkner </a:t>
            </a:r>
          </a:p>
          <a:p>
            <a:pPr algn="r" eaLnBrk="1" hangingPunct="1">
              <a:lnSpc>
                <a:spcPct val="80000"/>
              </a:lnSpc>
            </a:pPr>
            <a:r>
              <a:rPr lang="es-CL" sz="1600" i="1" dirty="0" smtClean="0">
                <a:latin typeface="Arial Narrow" panose="020B0606020202030204" pitchFamily="34" charset="0"/>
              </a:rPr>
              <a:t>Jefe de Análisis Económico y Financiero  </a:t>
            </a:r>
          </a:p>
          <a:p>
            <a:pPr algn="r" eaLnBrk="1" hangingPunct="1">
              <a:lnSpc>
                <a:spcPct val="80000"/>
              </a:lnSpc>
            </a:pPr>
            <a:r>
              <a:rPr lang="es-CL" sz="1600" i="1" dirty="0" smtClean="0">
                <a:latin typeface="Arial Narrow" panose="020B0606020202030204" pitchFamily="34" charset="0"/>
              </a:rPr>
              <a:t>CorpResearch</a:t>
            </a:r>
            <a:endParaRPr lang="es-ES" sz="1600" i="1" dirty="0" smtClean="0">
              <a:latin typeface="Arial Narrow" panose="020B0606020202030204" pitchFamily="34" charset="0"/>
            </a:endParaRPr>
          </a:p>
        </p:txBody>
      </p:sp>
      <p:pic>
        <p:nvPicPr>
          <p:cNvPr id="7172" name="Picture 5"/>
          <p:cNvPicPr>
            <a:picLocks noChangeAspect="1" noChangeArrowheads="1"/>
          </p:cNvPicPr>
          <p:nvPr/>
        </p:nvPicPr>
        <p:blipFill>
          <a:blip r:embed="rId3" cstate="print"/>
          <a:srcRect l="29678" t="5217" r="29678" b="14569"/>
          <a:stretch>
            <a:fillRect/>
          </a:stretch>
        </p:blipFill>
        <p:spPr bwMode="auto">
          <a:xfrm>
            <a:off x="0" y="0"/>
            <a:ext cx="4140200" cy="6092825"/>
          </a:xfrm>
          <a:prstGeom prst="rect">
            <a:avLst/>
          </a:prstGeom>
          <a:noFill/>
          <a:ln w="9525">
            <a:noFill/>
            <a:miter lim="800000"/>
            <a:headEnd/>
            <a:tailEnd/>
          </a:ln>
        </p:spPr>
      </p:pic>
    </p:spTree>
    <p:extLst>
      <p:ext uri="{BB962C8B-B14F-4D97-AF65-F5344CB8AC3E}">
        <p14:creationId xmlns:p14="http://schemas.microsoft.com/office/powerpoint/2010/main" val="212154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69248" y="2204864"/>
            <a:ext cx="6324600" cy="1769368"/>
          </a:xfrm>
        </p:spPr>
        <p:txBody>
          <a:bodyPr/>
          <a:lstStyle/>
          <a:p>
            <a:pPr>
              <a:defRPr/>
            </a:pPr>
            <a:r>
              <a:rPr lang="es-CL" sz="3600" dirty="0" smtClean="0">
                <a:latin typeface="Arial Narrow" pitchFamily="34" charset="0"/>
              </a:rPr>
              <a:t>Escenario Actual economías </a:t>
            </a:r>
            <a:r>
              <a:rPr lang="es-CL" sz="3600" dirty="0" err="1" smtClean="0">
                <a:latin typeface="Arial Narrow" pitchFamily="34" charset="0"/>
              </a:rPr>
              <a:t>latam</a:t>
            </a:r>
            <a:endParaRPr lang="es-ES" sz="3600" dirty="0">
              <a:latin typeface="Arial Narrow" pitchFamily="34" charset="0"/>
            </a:endParaRPr>
          </a:p>
        </p:txBody>
      </p:sp>
      <p:sp>
        <p:nvSpPr>
          <p:cNvPr id="3" name="Slide Number Placeholder 1"/>
          <p:cNvSpPr>
            <a:spLocks noGrp="1"/>
          </p:cNvSpPr>
          <p:nvPr>
            <p:ph type="sldNum" sz="quarter" idx="12"/>
          </p:nvPr>
        </p:nvSpPr>
        <p:spPr>
          <a:xfrm>
            <a:off x="84138" y="6343650"/>
            <a:ext cx="587375" cy="488950"/>
          </a:xfrm>
        </p:spPr>
        <p:txBody>
          <a:bodyPr/>
          <a:lstStyle/>
          <a:p>
            <a:pPr>
              <a:defRPr/>
            </a:pPr>
            <a:fld id="{E198E37E-2C2A-47D0-8B39-5888A5477A8D}" type="slidenum">
              <a:rPr lang="es-ES" smtClean="0"/>
              <a:pPr>
                <a:defRPr/>
              </a:pPr>
              <a:t>10</a:t>
            </a:fld>
            <a:endParaRPr lang="es-ES" dirty="0"/>
          </a:p>
        </p:txBody>
      </p:sp>
    </p:spTree>
    <p:extLst>
      <p:ext uri="{BB962C8B-B14F-4D97-AF65-F5344CB8AC3E}">
        <p14:creationId xmlns:p14="http://schemas.microsoft.com/office/powerpoint/2010/main" val="743260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11</a:t>
            </a:fld>
            <a:endParaRPr lang="es-ES" dirty="0">
              <a:solidFill>
                <a:srgbClr val="FFFFFF"/>
              </a:solidFill>
            </a:endParaRPr>
          </a:p>
        </p:txBody>
      </p:sp>
      <p:sp>
        <p:nvSpPr>
          <p:cNvPr id="4" name="1 Título"/>
          <p:cNvSpPr txBox="1">
            <a:spLocks/>
          </p:cNvSpPr>
          <p:nvPr/>
        </p:nvSpPr>
        <p:spPr bwMode="auto">
          <a:xfrm>
            <a:off x="1979712" y="0"/>
            <a:ext cx="6935787" cy="74930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fontAlgn="base" hangingPunct="0">
              <a:lnSpc>
                <a:spcPct val="90000"/>
              </a:lnSpc>
              <a:spcBef>
                <a:spcPct val="0"/>
              </a:spcBef>
              <a:spcAft>
                <a:spcPct val="0"/>
              </a:spcAft>
              <a:defRPr/>
            </a:pPr>
            <a:endParaRPr lang="es-CL" sz="2800" b="1" kern="0" dirty="0">
              <a:solidFill>
                <a:srgbClr val="0076BD"/>
              </a:solidFill>
            </a:endParaRPr>
          </a:p>
        </p:txBody>
      </p:sp>
      <p:sp>
        <p:nvSpPr>
          <p:cNvPr id="6" name="1 Título"/>
          <p:cNvSpPr txBox="1">
            <a:spLocks/>
          </p:cNvSpPr>
          <p:nvPr/>
        </p:nvSpPr>
        <p:spPr bwMode="auto">
          <a:xfrm>
            <a:off x="2132112" y="152400"/>
            <a:ext cx="6935787" cy="74930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fontAlgn="base" hangingPunct="0">
              <a:lnSpc>
                <a:spcPct val="90000"/>
              </a:lnSpc>
              <a:spcBef>
                <a:spcPct val="0"/>
              </a:spcBef>
              <a:spcAft>
                <a:spcPct val="0"/>
              </a:spcAft>
              <a:defRPr/>
            </a:pPr>
            <a:endParaRPr lang="es-CL" sz="2800" b="1" kern="0" dirty="0">
              <a:solidFill>
                <a:srgbClr val="0076BD"/>
              </a:solidFill>
            </a:endParaRPr>
          </a:p>
        </p:txBody>
      </p:sp>
      <p:sp>
        <p:nvSpPr>
          <p:cNvPr id="7" name="1 Título"/>
          <p:cNvSpPr txBox="1">
            <a:spLocks/>
          </p:cNvSpPr>
          <p:nvPr/>
        </p:nvSpPr>
        <p:spPr bwMode="auto">
          <a:xfrm>
            <a:off x="2284512" y="304800"/>
            <a:ext cx="6935787" cy="74930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fontAlgn="base" hangingPunct="0">
              <a:lnSpc>
                <a:spcPct val="90000"/>
              </a:lnSpc>
              <a:spcBef>
                <a:spcPct val="0"/>
              </a:spcBef>
              <a:spcAft>
                <a:spcPct val="0"/>
              </a:spcAft>
              <a:defRPr/>
            </a:pPr>
            <a:endParaRPr lang="es-CL" sz="2800" b="1" kern="0" dirty="0">
              <a:solidFill>
                <a:srgbClr val="0076BD"/>
              </a:solidFill>
            </a:endParaRPr>
          </a:p>
        </p:txBody>
      </p:sp>
      <p:sp>
        <p:nvSpPr>
          <p:cNvPr id="8" name="Rectangle 2"/>
          <p:cNvSpPr txBox="1">
            <a:spLocks noChangeArrowheads="1"/>
          </p:cNvSpPr>
          <p:nvPr/>
        </p:nvSpPr>
        <p:spPr>
          <a:xfrm>
            <a:off x="2208212" y="125867"/>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solidFill>
                  <a:srgbClr val="0076BD"/>
                </a:solidFill>
                <a:latin typeface="Arial Narrow" pitchFamily="34" charset="0"/>
              </a:rPr>
              <a:t>Escenario actual para el mundo emergente, relativo al mundo desarrollado, es el más débil desde principios de siglo…</a:t>
            </a:r>
            <a:endParaRPr lang="en-US" sz="2600" dirty="0" smtClean="0">
              <a:solidFill>
                <a:srgbClr val="0076BD"/>
              </a:solidFill>
              <a:latin typeface="Arial Narrow"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45839"/>
            <a:ext cx="45815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435" y="1331572"/>
            <a:ext cx="4176464" cy="462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523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12</a:t>
            </a:fld>
            <a:endParaRPr lang="es-ES" dirty="0">
              <a:solidFill>
                <a:srgbClr val="FFFFFF"/>
              </a:solidFill>
            </a:endParaRPr>
          </a:p>
        </p:txBody>
      </p:sp>
      <p:sp>
        <p:nvSpPr>
          <p:cNvPr id="4" name="Rectangle 2"/>
          <p:cNvSpPr txBox="1">
            <a:spLocks noChangeArrowheads="1"/>
          </p:cNvSpPr>
          <p:nvPr/>
        </p:nvSpPr>
        <p:spPr>
          <a:xfrm>
            <a:off x="2208211" y="186085"/>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solidFill>
                  <a:srgbClr val="0076BD"/>
                </a:solidFill>
                <a:latin typeface="Arial Narrow" pitchFamily="34" charset="0"/>
              </a:rPr>
              <a:t>El crecimiento regional se proyecta que se moderará por quinto año consecutivo en 2015, gatillado por un descenso generalizado en inversión</a:t>
            </a:r>
            <a:endParaRPr lang="en-US" sz="2600" dirty="0" smtClean="0">
              <a:solidFill>
                <a:srgbClr val="0076BD"/>
              </a:solidFill>
              <a:latin typeface="Arial Narrow" pitchFamily="34" charset="0"/>
            </a:endParaRPr>
          </a:p>
        </p:txBody>
      </p:sp>
      <p:sp>
        <p:nvSpPr>
          <p:cNvPr id="5" name="4 CuadroTexto"/>
          <p:cNvSpPr txBox="1"/>
          <p:nvPr/>
        </p:nvSpPr>
        <p:spPr>
          <a:xfrm>
            <a:off x="2208212" y="889358"/>
            <a:ext cx="6707286" cy="1935915"/>
          </a:xfrm>
          <a:prstGeom prst="rect">
            <a:avLst/>
          </a:prstGeom>
          <a:noFill/>
        </p:spPr>
        <p:txBody>
          <a:bodyPr wrap="square" rtlCol="0">
            <a:spAutoFit/>
          </a:bodyPr>
          <a:lstStyle/>
          <a:p>
            <a:pPr fontAlgn="base">
              <a:lnSpc>
                <a:spcPct val="90000"/>
              </a:lnSpc>
              <a:spcBef>
                <a:spcPct val="20000"/>
              </a:spcBef>
              <a:spcAft>
                <a:spcPct val="0"/>
              </a:spcAft>
              <a:buClr>
                <a:srgbClr val="0070C0"/>
              </a:buClr>
              <a:buSzPct val="75000"/>
              <a:buFont typeface="Wingdings" pitchFamily="2" charset="2"/>
              <a:buNone/>
            </a:pPr>
            <a:endParaRPr lang="es-CL" sz="1700" b="1" dirty="0">
              <a:solidFill>
                <a:srgbClr val="0070C0"/>
              </a:solidFill>
            </a:endParaRPr>
          </a:p>
          <a:p>
            <a:pPr fontAlgn="base">
              <a:lnSpc>
                <a:spcPct val="90000"/>
              </a:lnSpc>
              <a:spcBef>
                <a:spcPct val="20000"/>
              </a:spcBef>
              <a:spcAft>
                <a:spcPct val="0"/>
              </a:spcAft>
              <a:buClr>
                <a:srgbClr val="0070C0"/>
              </a:buClr>
              <a:buSzPct val="75000"/>
            </a:pPr>
            <a:r>
              <a:rPr lang="es-CL" sz="2000" dirty="0" smtClean="0">
                <a:solidFill>
                  <a:srgbClr val="0070C0"/>
                </a:solidFill>
                <a:latin typeface="Arial Narrow" pitchFamily="34" charset="0"/>
              </a:rPr>
              <a:t> </a:t>
            </a:r>
          </a:p>
          <a:p>
            <a:pPr fontAlgn="base">
              <a:lnSpc>
                <a:spcPct val="90000"/>
              </a:lnSpc>
              <a:spcBef>
                <a:spcPct val="20000"/>
              </a:spcBef>
              <a:spcAft>
                <a:spcPct val="0"/>
              </a:spcAft>
              <a:buClr>
                <a:srgbClr val="0070C0"/>
              </a:buClr>
              <a:buSzPct val="75000"/>
              <a:buFont typeface="Wingdings" pitchFamily="2" charset="2"/>
              <a:buChar char="l"/>
            </a:pPr>
            <a:endParaRPr lang="es-CL" sz="1700"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pPr>
            <a:endParaRPr lang="es-CL"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buFont typeface="Wingdings" pitchFamily="2" charset="2"/>
              <a:buChar char="l"/>
            </a:pPr>
            <a:endParaRPr lang="es-CL"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buFont typeface="Wingdings" pitchFamily="2" charset="2"/>
              <a:buChar char="l"/>
            </a:pPr>
            <a:endParaRPr lang="es-CL" sz="2200" dirty="0">
              <a:solidFill>
                <a:srgbClr val="0070C0"/>
              </a:solidFill>
              <a:latin typeface="Arial Narrow"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800"/>
            <a:ext cx="4254123" cy="443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546" y="1824658"/>
            <a:ext cx="4781452" cy="3836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494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13</a:t>
            </a:fld>
            <a:endParaRPr lang="es-ES" dirty="0">
              <a:solidFill>
                <a:srgbClr val="FFFFFF"/>
              </a:solidFill>
            </a:endParaRPr>
          </a:p>
        </p:txBody>
      </p:sp>
      <p:sp>
        <p:nvSpPr>
          <p:cNvPr id="4" name="Rectangle 2"/>
          <p:cNvSpPr txBox="1">
            <a:spLocks noChangeArrowheads="1"/>
          </p:cNvSpPr>
          <p:nvPr/>
        </p:nvSpPr>
        <p:spPr>
          <a:xfrm>
            <a:off x="2208211" y="186085"/>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solidFill>
                  <a:srgbClr val="0076BD"/>
                </a:solidFill>
                <a:latin typeface="Arial Narrow" pitchFamily="34" charset="0"/>
              </a:rPr>
              <a:t>Fuertes ajustes en las paridades, sobre todo en países con caídas significativas de términos de intercambio, se han traducido en un mayor traspaso de la depreciación cambiaria a precios locales…</a:t>
            </a:r>
            <a:endParaRPr lang="en-US" sz="2600" dirty="0" smtClean="0">
              <a:solidFill>
                <a:srgbClr val="0076BD"/>
              </a:solidFill>
              <a:latin typeface="Arial Narrow"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848"/>
            <a:ext cx="45148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060848"/>
            <a:ext cx="4629148" cy="332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216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181998"/>
            <a:ext cx="7132638" cy="1374794"/>
          </a:xfrm>
          <a:noFill/>
        </p:spPr>
        <p:txBody>
          <a:bodyPr anchor="t"/>
          <a:lstStyle/>
          <a:p>
            <a:pPr eaLnBrk="1" hangingPunct="1"/>
            <a:r>
              <a:rPr lang="es-MX" sz="2600" dirty="0" smtClean="0">
                <a:latin typeface="Arial Narrow" pitchFamily="34" charset="0"/>
              </a:rPr>
              <a:t>Lo cual ha limitado actualmente el espacio para entregar un mayor impulso vía reducciones en las tasas de política monetaria…</a:t>
            </a:r>
            <a:endParaRPr lang="en-US" sz="2600" dirty="0" smtClean="0">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14</a:t>
            </a:fld>
            <a:endParaRPr lang="es-ES" sz="2600" dirty="0">
              <a:solidFill>
                <a:schemeClr val="bg1"/>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099" y="1844824"/>
            <a:ext cx="4824536" cy="369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02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15</a:t>
            </a:fld>
            <a:endParaRPr lang="es-ES" dirty="0">
              <a:solidFill>
                <a:srgbClr val="FFFFFF"/>
              </a:solidFill>
            </a:endParaRPr>
          </a:p>
        </p:txBody>
      </p:sp>
      <p:sp>
        <p:nvSpPr>
          <p:cNvPr id="4" name="Rectangle 2"/>
          <p:cNvSpPr txBox="1">
            <a:spLocks noChangeArrowheads="1"/>
          </p:cNvSpPr>
          <p:nvPr/>
        </p:nvSpPr>
        <p:spPr>
          <a:xfrm>
            <a:off x="2208213" y="188640"/>
            <a:ext cx="6935787" cy="1844824"/>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solidFill>
                  <a:srgbClr val="0076BD"/>
                </a:solidFill>
                <a:latin typeface="Arial Narrow" pitchFamily="34" charset="0"/>
              </a:rPr>
              <a:t>La fuerte caída en</a:t>
            </a:r>
            <a:r>
              <a:rPr lang="es-MX" sz="3000" dirty="0" smtClean="0">
                <a:solidFill>
                  <a:srgbClr val="0076BD"/>
                </a:solidFill>
                <a:latin typeface="Arial Narrow" pitchFamily="34" charset="0"/>
              </a:rPr>
              <a:t> </a:t>
            </a:r>
            <a:r>
              <a:rPr lang="es-MX" sz="2600" dirty="0" smtClean="0">
                <a:solidFill>
                  <a:srgbClr val="0076BD"/>
                </a:solidFill>
                <a:latin typeface="Arial Narrow" pitchFamily="34" charset="0"/>
              </a:rPr>
              <a:t>el valor de las exportaciones ante la caída en el precio de los </a:t>
            </a:r>
            <a:r>
              <a:rPr lang="es-MX" sz="2600" i="1" dirty="0" smtClean="0">
                <a:solidFill>
                  <a:srgbClr val="0076BD"/>
                </a:solidFill>
                <a:latin typeface="Arial Narrow" pitchFamily="34" charset="0"/>
              </a:rPr>
              <a:t>commodities</a:t>
            </a:r>
            <a:r>
              <a:rPr lang="es-MX" sz="2600" dirty="0" smtClean="0">
                <a:solidFill>
                  <a:srgbClr val="0076BD"/>
                </a:solidFill>
                <a:latin typeface="Arial Narrow" pitchFamily="34" charset="0"/>
              </a:rPr>
              <a:t> se ha traducido en una amplificación de los déficits en cuenta corriente a lo largo de la región…</a:t>
            </a:r>
            <a:endParaRPr lang="en-US" sz="2600" dirty="0" smtClean="0">
              <a:solidFill>
                <a:srgbClr val="0076BD"/>
              </a:solidFill>
              <a:latin typeface="Arial Narrow" pitchFamily="34"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332856"/>
            <a:ext cx="4680520" cy="322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442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16</a:t>
            </a:fld>
            <a:endParaRPr lang="es-ES" dirty="0">
              <a:solidFill>
                <a:srgbClr val="FFFFFF"/>
              </a:solidFill>
            </a:endParaRPr>
          </a:p>
        </p:txBody>
      </p:sp>
      <p:sp>
        <p:nvSpPr>
          <p:cNvPr id="4" name="Rectangle 2"/>
          <p:cNvSpPr txBox="1">
            <a:spLocks noChangeArrowheads="1"/>
          </p:cNvSpPr>
          <p:nvPr/>
        </p:nvSpPr>
        <p:spPr>
          <a:xfrm>
            <a:off x="2208213" y="249897"/>
            <a:ext cx="6935787" cy="1224136"/>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solidFill>
                  <a:srgbClr val="0076BD"/>
                </a:solidFill>
                <a:latin typeface="Arial Narrow" pitchFamily="34" charset="0"/>
              </a:rPr>
              <a:t>Lo que anticipa la necesidad de un fuerte ajuste en términos de gasto interno…El caso de Chile</a:t>
            </a:r>
            <a:endParaRPr lang="en-US" sz="2600" dirty="0" smtClean="0">
              <a:solidFill>
                <a:srgbClr val="0076BD"/>
              </a:solidFill>
              <a:latin typeface="Arial Narrow" pitchFamily="34" charset="0"/>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8" y="1776626"/>
            <a:ext cx="4360438" cy="353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765598"/>
            <a:ext cx="4536504" cy="334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175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17</a:t>
            </a:fld>
            <a:endParaRPr lang="es-ES" dirty="0">
              <a:solidFill>
                <a:srgbClr val="FFFFFF"/>
              </a:solidFill>
            </a:endParaRPr>
          </a:p>
        </p:txBody>
      </p:sp>
      <p:sp>
        <p:nvSpPr>
          <p:cNvPr id="4" name="Rectangle 2"/>
          <p:cNvSpPr txBox="1">
            <a:spLocks noChangeArrowheads="1"/>
          </p:cNvSpPr>
          <p:nvPr/>
        </p:nvSpPr>
        <p:spPr>
          <a:xfrm>
            <a:off x="2197393" y="151358"/>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800" dirty="0" smtClean="0">
                <a:solidFill>
                  <a:srgbClr val="0076BD"/>
                </a:solidFill>
                <a:latin typeface="Arial Narrow" pitchFamily="34" charset="0"/>
              </a:rPr>
              <a:t>El espacio para aplicar política fiscal expansiva en el ciclo actual es bastante limitado en algunas economías de la región…</a:t>
            </a:r>
            <a:endParaRPr lang="en-US" sz="2800" dirty="0" smtClean="0">
              <a:solidFill>
                <a:srgbClr val="0076BD"/>
              </a:solidFill>
              <a:latin typeface="Arial Narrow"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289" y="1689118"/>
            <a:ext cx="5104555" cy="412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520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181998"/>
            <a:ext cx="7132638" cy="1302786"/>
          </a:xfrm>
          <a:noFill/>
        </p:spPr>
        <p:txBody>
          <a:bodyPr anchor="t"/>
          <a:lstStyle/>
          <a:p>
            <a:r>
              <a:rPr lang="es-MX" sz="2600" dirty="0">
                <a:solidFill>
                  <a:srgbClr val="0076BD"/>
                </a:solidFill>
                <a:latin typeface="Arial Narrow" pitchFamily="34" charset="0"/>
              </a:rPr>
              <a:t>El espacio para aplicar política fiscal expansiva en el ciclo actual es bastante limitado en algunas economías de la </a:t>
            </a:r>
            <a:r>
              <a:rPr lang="es-MX" sz="2600" dirty="0" smtClean="0">
                <a:solidFill>
                  <a:srgbClr val="0076BD"/>
                </a:solidFill>
                <a:latin typeface="Arial Narrow" pitchFamily="34" charset="0"/>
              </a:rPr>
              <a:t>región…</a:t>
            </a:r>
            <a:endParaRPr lang="en-US" sz="2600" dirty="0">
              <a:solidFill>
                <a:srgbClr val="0076BD"/>
              </a:solidFill>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18</a:t>
            </a:fld>
            <a:endParaRPr lang="es-ES" sz="2600" dirty="0">
              <a:solidFill>
                <a:schemeClr val="bg1"/>
              </a:solidFill>
            </a:endParaRPr>
          </a:p>
        </p:txBody>
      </p:sp>
      <p:sp>
        <p:nvSpPr>
          <p:cNvPr id="2" name="1 CuadroTexto"/>
          <p:cNvSpPr txBox="1"/>
          <p:nvPr/>
        </p:nvSpPr>
        <p:spPr>
          <a:xfrm>
            <a:off x="2123728" y="1519535"/>
            <a:ext cx="6629400" cy="4016484"/>
          </a:xfrm>
          <a:prstGeom prst="rect">
            <a:avLst/>
          </a:prstGeom>
          <a:noFill/>
        </p:spPr>
        <p:txBody>
          <a:bodyPr wrap="square" rtlCol="0">
            <a:spAutoFit/>
          </a:bodyPr>
          <a:lstStyle/>
          <a:p>
            <a:r>
              <a:rPr lang="es-CL" sz="1700" b="0" dirty="0" smtClean="0">
                <a:latin typeface="Arial Narrow" pitchFamily="34" charset="0"/>
              </a:rPr>
              <a:t>Las decisiones en materia fiscal necesitarán no sólo focalizarse en lo que es deseable desde una perspectiva del ciclo económico por el que atraviesan las economías, sino en lo que es factible sin poner en riesgo la sostenibilidad de la deuda. </a:t>
            </a:r>
          </a:p>
          <a:p>
            <a:endParaRPr lang="es-CL" sz="1700" dirty="0">
              <a:latin typeface="Arial Narrow" pitchFamily="34" charset="0"/>
            </a:endParaRPr>
          </a:p>
          <a:p>
            <a:r>
              <a:rPr lang="es-CL" sz="1700" b="0" dirty="0" smtClean="0">
                <a:latin typeface="Arial Narrow" pitchFamily="34" charset="0"/>
              </a:rPr>
              <a:t>Incluso en instancias en que la brecha del producto se ampliará producto del shock en términos de intercambio que han sufrido éstas economías, las autoridades deben consideran que gran parte de este shock es de carácter permanente.</a:t>
            </a:r>
          </a:p>
          <a:p>
            <a:endParaRPr lang="es-CL" sz="1700" dirty="0">
              <a:latin typeface="Arial Narrow" pitchFamily="34" charset="0"/>
            </a:endParaRPr>
          </a:p>
          <a:p>
            <a:r>
              <a:rPr lang="es-CL" sz="1700" b="0" dirty="0" smtClean="0">
                <a:latin typeface="Arial Narrow" pitchFamily="34" charset="0"/>
              </a:rPr>
              <a:t>El llamado debiera ser, en países que siguen una regla fiscal estructural (Chile, Colombia)  a tomar los cambios en los parámetros de dichas reglas fiscales (precio del cobre, petróleo y crecimiento de largo plazo) como permanentes. Esta será la única vía por la cual la estabilidad en materia fiscal y los planes de convergencia hacia el balance estructural no se verán afectados. </a:t>
            </a:r>
          </a:p>
        </p:txBody>
      </p:sp>
    </p:spTree>
    <p:extLst>
      <p:ext uri="{BB962C8B-B14F-4D97-AF65-F5344CB8AC3E}">
        <p14:creationId xmlns:p14="http://schemas.microsoft.com/office/powerpoint/2010/main" val="407570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44447" y="116632"/>
            <a:ext cx="7132638" cy="503802"/>
          </a:xfrm>
          <a:noFill/>
        </p:spPr>
        <p:txBody>
          <a:bodyPr anchor="t"/>
          <a:lstStyle/>
          <a:p>
            <a:pPr eaLnBrk="1" hangingPunct="1"/>
            <a:r>
              <a:rPr lang="es-MX" sz="2700" dirty="0" smtClean="0">
                <a:latin typeface="Arial Narrow" pitchFamily="34" charset="0"/>
              </a:rPr>
              <a:t>Colombia: </a:t>
            </a:r>
            <a:r>
              <a:rPr lang="es-MX" sz="2700" dirty="0">
                <a:latin typeface="Arial Narrow" pitchFamily="34" charset="0"/>
              </a:rPr>
              <a:t>R</a:t>
            </a:r>
            <a:r>
              <a:rPr lang="es-MX" sz="2700" dirty="0" smtClean="0">
                <a:latin typeface="Arial Narrow" pitchFamily="34" charset="0"/>
              </a:rPr>
              <a:t>esumen Ejecutivo</a:t>
            </a:r>
            <a:endParaRPr lang="en-US" sz="2700" dirty="0" smtClean="0">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19</a:t>
            </a:fld>
            <a:endParaRPr lang="es-ES" sz="2600" dirty="0">
              <a:solidFill>
                <a:schemeClr val="bg1"/>
              </a:solidFill>
            </a:endParaRPr>
          </a:p>
        </p:txBody>
      </p:sp>
      <p:sp>
        <p:nvSpPr>
          <p:cNvPr id="2" name="1 CuadroTexto"/>
          <p:cNvSpPr txBox="1"/>
          <p:nvPr/>
        </p:nvSpPr>
        <p:spPr>
          <a:xfrm>
            <a:off x="2010767" y="908720"/>
            <a:ext cx="6799997" cy="5232202"/>
          </a:xfrm>
          <a:prstGeom prst="rect">
            <a:avLst/>
          </a:prstGeom>
          <a:noFill/>
        </p:spPr>
        <p:txBody>
          <a:bodyPr wrap="square" rtlCol="0">
            <a:spAutoFit/>
          </a:bodyPr>
          <a:lstStyle/>
          <a:p>
            <a:r>
              <a:rPr lang="es-CL" sz="1700" b="0" dirty="0" smtClean="0">
                <a:latin typeface="Arial Narrow" pitchFamily="34" charset="0"/>
              </a:rPr>
              <a:t>En este contexto, la </a:t>
            </a:r>
            <a:r>
              <a:rPr lang="es-CL" sz="1700" b="0" dirty="0">
                <a:latin typeface="Arial Narrow" pitchFamily="34" charset="0"/>
              </a:rPr>
              <a:t>economía </a:t>
            </a:r>
            <a:r>
              <a:rPr lang="es-CL" sz="1700" b="0" dirty="0" smtClean="0">
                <a:latin typeface="Arial Narrow" pitchFamily="34" charset="0"/>
              </a:rPr>
              <a:t>colombiana está </a:t>
            </a:r>
            <a:r>
              <a:rPr lang="es-CL" sz="1700" b="0" dirty="0">
                <a:latin typeface="Arial Narrow" pitchFamily="34" charset="0"/>
              </a:rPr>
              <a:t>en transición hacia un menor crecimiento </a:t>
            </a:r>
            <a:r>
              <a:rPr lang="es-CL" sz="1700" b="0" dirty="0" smtClean="0">
                <a:latin typeface="Arial Narrow" pitchFamily="34" charset="0"/>
              </a:rPr>
              <a:t>permanente como consecuencia </a:t>
            </a:r>
            <a:r>
              <a:rPr lang="es-CL" sz="1700" b="0" dirty="0">
                <a:latin typeface="Arial Narrow" pitchFamily="34" charset="0"/>
              </a:rPr>
              <a:t>de la caída del precio del petróleo y </a:t>
            </a:r>
            <a:r>
              <a:rPr lang="es-CL" sz="1700" b="0" dirty="0" smtClean="0">
                <a:latin typeface="Arial Narrow" pitchFamily="34" charset="0"/>
              </a:rPr>
              <a:t>condiciones </a:t>
            </a:r>
            <a:r>
              <a:rPr lang="es-CL" sz="1700" b="0" dirty="0">
                <a:latin typeface="Arial Narrow" pitchFamily="34" charset="0"/>
              </a:rPr>
              <a:t>externas más duras</a:t>
            </a:r>
            <a:r>
              <a:rPr lang="es-CL" sz="1700" b="0" dirty="0" smtClean="0">
                <a:latin typeface="Arial Narrow" pitchFamily="34" charset="0"/>
              </a:rPr>
              <a:t>.</a:t>
            </a:r>
          </a:p>
          <a:p>
            <a:endParaRPr lang="es-CL" sz="1700" b="0" dirty="0" smtClean="0">
              <a:latin typeface="Arial Narrow" pitchFamily="34" charset="0"/>
            </a:endParaRPr>
          </a:p>
          <a:p>
            <a:r>
              <a:rPr lang="es-CL" sz="1700" b="0" dirty="0" smtClean="0">
                <a:latin typeface="Arial Narrow" pitchFamily="34" charset="0"/>
              </a:rPr>
              <a:t>El </a:t>
            </a:r>
            <a:r>
              <a:rPr lang="es-CL" sz="1700" b="0" dirty="0">
                <a:latin typeface="Arial Narrow" pitchFamily="34" charset="0"/>
              </a:rPr>
              <a:t>déficit por cuenta corriente </a:t>
            </a:r>
            <a:r>
              <a:rPr lang="es-CL" sz="1700" b="0" dirty="0" smtClean="0">
                <a:latin typeface="Arial Narrow" pitchFamily="34" charset="0"/>
              </a:rPr>
              <a:t>se amplió hasta </a:t>
            </a:r>
            <a:r>
              <a:rPr lang="es-CL" sz="1700" b="0" dirty="0">
                <a:latin typeface="Arial Narrow" pitchFamily="34" charset="0"/>
              </a:rPr>
              <a:t>5,2% del PIB </a:t>
            </a:r>
            <a:r>
              <a:rPr lang="es-CL" sz="1700" b="0" dirty="0" smtClean="0">
                <a:latin typeface="Arial Narrow" pitchFamily="34" charset="0"/>
              </a:rPr>
              <a:t>en 2014, luego del </a:t>
            </a:r>
            <a:r>
              <a:rPr lang="es-CL" sz="1700" b="0" dirty="0">
                <a:latin typeface="Arial Narrow" pitchFamily="34" charset="0"/>
              </a:rPr>
              <a:t>3,2% </a:t>
            </a:r>
            <a:r>
              <a:rPr lang="es-CL" sz="1700" b="0" dirty="0" smtClean="0">
                <a:latin typeface="Arial Narrow" pitchFamily="34" charset="0"/>
              </a:rPr>
              <a:t>de </a:t>
            </a:r>
            <a:r>
              <a:rPr lang="es-CL" sz="1700" b="0" dirty="0">
                <a:latin typeface="Arial Narrow" pitchFamily="34" charset="0"/>
              </a:rPr>
              <a:t>2013 debido a una fuerte caída en las exportaciones de petróleo.</a:t>
            </a:r>
          </a:p>
          <a:p>
            <a:endParaRPr lang="es-CL" sz="1700" b="0" dirty="0" smtClean="0">
              <a:latin typeface="Arial Narrow" pitchFamily="34" charset="0"/>
            </a:endParaRPr>
          </a:p>
          <a:p>
            <a:r>
              <a:rPr lang="es-CL" sz="1700" b="0" dirty="0" smtClean="0">
                <a:latin typeface="Arial Narrow" pitchFamily="34" charset="0"/>
              </a:rPr>
              <a:t>La </a:t>
            </a:r>
            <a:r>
              <a:rPr lang="es-CL" sz="1700" b="0" dirty="0">
                <a:latin typeface="Arial Narrow" pitchFamily="34" charset="0"/>
              </a:rPr>
              <a:t>respuesta </a:t>
            </a:r>
            <a:r>
              <a:rPr lang="es-CL" sz="1700" b="0" dirty="0" smtClean="0">
                <a:latin typeface="Arial Narrow" pitchFamily="34" charset="0"/>
              </a:rPr>
              <a:t>de política </a:t>
            </a:r>
            <a:r>
              <a:rPr lang="es-CL" sz="1700" b="0" dirty="0">
                <a:latin typeface="Arial Narrow" pitchFamily="34" charset="0"/>
              </a:rPr>
              <a:t>ha consistido en un ajuste fiscal para ajustar el presupuesto a un menor precio del petróleo, mientras </a:t>
            </a:r>
            <a:r>
              <a:rPr lang="es-CL" sz="1700" b="0" dirty="0" smtClean="0">
                <a:latin typeface="Arial Narrow" pitchFamily="34" charset="0"/>
              </a:rPr>
              <a:t>se permite una depreciación más rápida del peso. </a:t>
            </a:r>
            <a:r>
              <a:rPr lang="es-CL" sz="1600" dirty="0">
                <a:latin typeface="Arial Narrow" pitchFamily="34" charset="0"/>
              </a:rPr>
              <a:t>L</a:t>
            </a:r>
            <a:r>
              <a:rPr lang="es-CL" sz="1600" dirty="0" smtClean="0">
                <a:latin typeface="Arial Narrow" pitchFamily="34" charset="0"/>
              </a:rPr>
              <a:t>a </a:t>
            </a:r>
            <a:r>
              <a:rPr lang="es-CL" sz="1600" dirty="0">
                <a:latin typeface="Arial Narrow" pitchFamily="34" charset="0"/>
              </a:rPr>
              <a:t>implementación de una reforma fiscal que incrementa tasas de impuesto al consumo y al ingreso podría obstaculizar el crecimiento de corto plazo, a pesar de ser positiva para las perspectivas de mediano plazo. Con el fin de ajustar el presupuesto al menor precio del petróleo, el gobierno incrementó el déficit proyectado hasta 2,8% del PIB y redujo el gasto del presupuesto (0,7% del PIB), principalmente de inversión. El cumplimiento de los objetivos fiscales de largo plazo requerirá moderación significativa del gasto público y/o un impulso considerable a los ingresos no petroleros.</a:t>
            </a:r>
          </a:p>
          <a:p>
            <a:endParaRPr lang="es-CL" sz="1700" b="0" dirty="0">
              <a:latin typeface="Arial Narrow" pitchFamily="34" charset="0"/>
            </a:endParaRPr>
          </a:p>
          <a:p>
            <a:r>
              <a:rPr lang="es-CL" sz="1700" b="0" dirty="0">
                <a:latin typeface="Arial Narrow" pitchFamily="34" charset="0"/>
              </a:rPr>
              <a:t>La política monetaria se ha mantenido </a:t>
            </a:r>
            <a:r>
              <a:rPr lang="es-CL" sz="1700" b="0" dirty="0" smtClean="0">
                <a:latin typeface="Arial Narrow" pitchFamily="34" charset="0"/>
              </a:rPr>
              <a:t>sin novedades, en un contexto de inflación al alza por mayores </a:t>
            </a:r>
            <a:r>
              <a:rPr lang="es-CL" sz="1700" b="0" dirty="0">
                <a:latin typeface="Arial Narrow" pitchFamily="34" charset="0"/>
              </a:rPr>
              <a:t>precios de los alimentos y </a:t>
            </a:r>
            <a:r>
              <a:rPr lang="es-CL" sz="1700" b="0" dirty="0" smtClean="0">
                <a:latin typeface="Arial Narrow" pitchFamily="34" charset="0"/>
              </a:rPr>
              <a:t>por la </a:t>
            </a:r>
            <a:r>
              <a:rPr lang="es-CL" sz="1700" b="0" dirty="0">
                <a:latin typeface="Arial Narrow" pitchFamily="34" charset="0"/>
              </a:rPr>
              <a:t>depreciación del </a:t>
            </a:r>
            <a:r>
              <a:rPr lang="es-CL" sz="1700" b="0" dirty="0" smtClean="0">
                <a:latin typeface="Arial Narrow" pitchFamily="34" charset="0"/>
              </a:rPr>
              <a:t>peso.</a:t>
            </a:r>
          </a:p>
          <a:p>
            <a:endParaRPr lang="es-CL" sz="1700" b="0" dirty="0">
              <a:latin typeface="Arial Narrow" pitchFamily="34" charset="0"/>
            </a:endParaRPr>
          </a:p>
        </p:txBody>
      </p:sp>
    </p:spTree>
    <p:extLst>
      <p:ext uri="{BB962C8B-B14F-4D97-AF65-F5344CB8AC3E}">
        <p14:creationId xmlns:p14="http://schemas.microsoft.com/office/powerpoint/2010/main" val="121460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69248" y="2204864"/>
            <a:ext cx="6324600" cy="1769368"/>
          </a:xfrm>
        </p:spPr>
        <p:txBody>
          <a:bodyPr/>
          <a:lstStyle/>
          <a:p>
            <a:pPr>
              <a:defRPr/>
            </a:pPr>
            <a:r>
              <a:rPr lang="es-CL" sz="3600" dirty="0" smtClean="0">
                <a:latin typeface="Arial Narrow" pitchFamily="34" charset="0"/>
              </a:rPr>
              <a:t>NOVEDADES RECIENTES EN Mercados Financieros</a:t>
            </a:r>
            <a:endParaRPr lang="es-ES" sz="3600" dirty="0">
              <a:latin typeface="Arial Narrow" pitchFamily="34" charset="0"/>
            </a:endParaRPr>
          </a:p>
        </p:txBody>
      </p:sp>
      <p:sp>
        <p:nvSpPr>
          <p:cNvPr id="3" name="Slide Number Placeholder 1"/>
          <p:cNvSpPr>
            <a:spLocks noGrp="1"/>
          </p:cNvSpPr>
          <p:nvPr>
            <p:ph type="sldNum" sz="quarter" idx="12"/>
          </p:nvPr>
        </p:nvSpPr>
        <p:spPr>
          <a:xfrm>
            <a:off x="84138" y="6343650"/>
            <a:ext cx="587375" cy="488950"/>
          </a:xfrm>
        </p:spPr>
        <p:txBody>
          <a:bodyPr/>
          <a:lstStyle/>
          <a:p>
            <a:pPr>
              <a:defRPr/>
            </a:pPr>
            <a:fld id="{E198E37E-2C2A-47D0-8B39-5888A5477A8D}" type="slidenum">
              <a:rPr lang="es-ES" smtClean="0"/>
              <a:pPr>
                <a:defRPr/>
              </a:pPr>
              <a:t>2</a:t>
            </a:fld>
            <a:endParaRPr lang="es-ES" dirty="0"/>
          </a:p>
        </p:txBody>
      </p:sp>
    </p:spTree>
    <p:extLst>
      <p:ext uri="{BB962C8B-B14F-4D97-AF65-F5344CB8AC3E}">
        <p14:creationId xmlns:p14="http://schemas.microsoft.com/office/powerpoint/2010/main" val="1793999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44447" y="116632"/>
            <a:ext cx="7132638" cy="503802"/>
          </a:xfrm>
          <a:noFill/>
        </p:spPr>
        <p:txBody>
          <a:bodyPr anchor="t"/>
          <a:lstStyle/>
          <a:p>
            <a:pPr eaLnBrk="1" hangingPunct="1"/>
            <a:r>
              <a:rPr lang="es-MX" sz="2700" dirty="0" smtClean="0">
                <a:latin typeface="Arial Narrow" pitchFamily="34" charset="0"/>
              </a:rPr>
              <a:t>Colombia: </a:t>
            </a:r>
            <a:r>
              <a:rPr lang="es-MX" sz="2700" dirty="0">
                <a:latin typeface="Arial Narrow" pitchFamily="34" charset="0"/>
              </a:rPr>
              <a:t>R</a:t>
            </a:r>
            <a:r>
              <a:rPr lang="es-MX" sz="2700" dirty="0" smtClean="0">
                <a:latin typeface="Arial Narrow" pitchFamily="34" charset="0"/>
              </a:rPr>
              <a:t>esumen Ejecutivo</a:t>
            </a:r>
            <a:endParaRPr lang="en-US" sz="2700" dirty="0" smtClean="0">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20</a:t>
            </a:fld>
            <a:endParaRPr lang="es-ES" sz="2600"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1"/>
            <a:ext cx="9144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38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44447" y="116632"/>
            <a:ext cx="7132638" cy="503802"/>
          </a:xfrm>
          <a:noFill/>
        </p:spPr>
        <p:txBody>
          <a:bodyPr anchor="t"/>
          <a:lstStyle/>
          <a:p>
            <a:pPr eaLnBrk="1" hangingPunct="1"/>
            <a:r>
              <a:rPr lang="es-MX" sz="2700" dirty="0" smtClean="0">
                <a:latin typeface="Arial Narrow" pitchFamily="34" charset="0"/>
              </a:rPr>
              <a:t>Colombia: </a:t>
            </a:r>
            <a:r>
              <a:rPr lang="es-MX" sz="2700" dirty="0">
                <a:latin typeface="Arial Narrow" pitchFamily="34" charset="0"/>
              </a:rPr>
              <a:t>R</a:t>
            </a:r>
            <a:r>
              <a:rPr lang="es-MX" sz="2700" dirty="0" smtClean="0">
                <a:latin typeface="Arial Narrow" pitchFamily="34" charset="0"/>
              </a:rPr>
              <a:t>esumen Ejecutivo</a:t>
            </a:r>
            <a:endParaRPr lang="en-US" sz="2700" dirty="0" smtClean="0">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21</a:t>
            </a:fld>
            <a:endParaRPr lang="es-ES" sz="2600" dirty="0">
              <a:solidFill>
                <a:schemeClr val="bg1"/>
              </a:solidFill>
            </a:endParaRPr>
          </a:p>
        </p:txBody>
      </p:sp>
      <p:sp>
        <p:nvSpPr>
          <p:cNvPr id="2" name="1 CuadroTexto"/>
          <p:cNvSpPr txBox="1"/>
          <p:nvPr/>
        </p:nvSpPr>
        <p:spPr>
          <a:xfrm>
            <a:off x="2135424" y="894259"/>
            <a:ext cx="6799997" cy="5693866"/>
          </a:xfrm>
          <a:prstGeom prst="rect">
            <a:avLst/>
          </a:prstGeom>
          <a:noFill/>
        </p:spPr>
        <p:txBody>
          <a:bodyPr wrap="square" rtlCol="0">
            <a:spAutoFit/>
          </a:bodyPr>
          <a:lstStyle/>
          <a:p>
            <a:r>
              <a:rPr lang="es-CL" sz="1500" dirty="0">
                <a:latin typeface="Arial Narrow" pitchFamily="34" charset="0"/>
              </a:rPr>
              <a:t>Colombia creció cerca de un 5,0% durante el periodo 2010-2014 como consecuencia de un marco normativo sólido y condiciones externas favorables. </a:t>
            </a:r>
            <a:r>
              <a:rPr lang="es-CL" sz="1500" dirty="0" smtClean="0">
                <a:latin typeface="Arial Narrow" pitchFamily="34" charset="0"/>
              </a:rPr>
              <a:t>Sin </a:t>
            </a:r>
            <a:r>
              <a:rPr lang="es-CL" sz="1500" dirty="0">
                <a:latin typeface="Arial Narrow" pitchFamily="34" charset="0"/>
              </a:rPr>
              <a:t>embargo, en lo reciente, la caída del precio del petróleo le ha quitado vigor. El crecimiento real del PIB se desaceleró hasta el 2,9% en el cuarto trimestre de 2014, lo que refleja una caída en las exportaciones netas y menores términos de intercambio. </a:t>
            </a:r>
          </a:p>
          <a:p>
            <a:endParaRPr lang="es-CL" sz="1500" dirty="0">
              <a:latin typeface="Arial Narrow" pitchFamily="34" charset="0"/>
            </a:endParaRPr>
          </a:p>
          <a:p>
            <a:r>
              <a:rPr lang="es-CL" sz="1500" dirty="0" smtClean="0">
                <a:latin typeface="Arial Narrow" pitchFamily="34" charset="0"/>
              </a:rPr>
              <a:t>Se </a:t>
            </a:r>
            <a:r>
              <a:rPr lang="es-CL" sz="1500" dirty="0">
                <a:latin typeface="Arial Narrow" pitchFamily="34" charset="0"/>
              </a:rPr>
              <a:t>espera que la depreciación del tipo de cambio real y estrechos vínculos comerciales con EE.UU. (30% de las exportaciones totales) ayuden a una recuperación gradual de la economía. </a:t>
            </a:r>
            <a:endParaRPr lang="es-CL" sz="1500" dirty="0" smtClean="0">
              <a:latin typeface="Arial Narrow" pitchFamily="34" charset="0"/>
            </a:endParaRPr>
          </a:p>
          <a:p>
            <a:endParaRPr lang="es-CL" sz="1500" dirty="0">
              <a:latin typeface="Arial Narrow" pitchFamily="34" charset="0"/>
            </a:endParaRPr>
          </a:p>
          <a:p>
            <a:r>
              <a:rPr lang="es-CL" sz="1500" dirty="0">
                <a:latin typeface="Arial Narrow" pitchFamily="34" charset="0"/>
              </a:rPr>
              <a:t>Sin embargo, es probable que esto sea lento por tres razones: i) se necesita más tiempo para impulsar la exportación no petrolera luego de años de estancamiento debido a la fortaleza del peso; ii) las deficiencias de infraestructura siguen pesando sobre la competitividad; y iii) la burocracia sigue siendo una carga para el proceso de exportación.</a:t>
            </a:r>
          </a:p>
          <a:p>
            <a:endParaRPr lang="es-CL" sz="1500" b="0" dirty="0">
              <a:latin typeface="Arial Narrow" pitchFamily="34" charset="0"/>
            </a:endParaRPr>
          </a:p>
          <a:p>
            <a:r>
              <a:rPr lang="es-CL" sz="1500" b="1" dirty="0">
                <a:latin typeface="Arial Narrow" pitchFamily="34" charset="0"/>
              </a:rPr>
              <a:t>Si bien </a:t>
            </a:r>
            <a:r>
              <a:rPr lang="es-CL" sz="1500" b="1" dirty="0" smtClean="0">
                <a:latin typeface="Arial Narrow" pitchFamily="34" charset="0"/>
              </a:rPr>
              <a:t>hoy el </a:t>
            </a:r>
            <a:r>
              <a:rPr lang="es-CL" sz="1500" b="1" dirty="0">
                <a:latin typeface="Arial Narrow" pitchFamily="34" charset="0"/>
              </a:rPr>
              <a:t>crecimiento se ajusta a </a:t>
            </a:r>
            <a:r>
              <a:rPr lang="es-CL" sz="1500" b="1" dirty="0" smtClean="0">
                <a:latin typeface="Arial Narrow" pitchFamily="34" charset="0"/>
              </a:rPr>
              <a:t>la baja, </a:t>
            </a:r>
            <a:r>
              <a:rPr lang="es-CL" sz="1500" b="1" dirty="0">
                <a:latin typeface="Arial Narrow" pitchFamily="34" charset="0"/>
              </a:rPr>
              <a:t>Colombia </a:t>
            </a:r>
            <a:r>
              <a:rPr lang="es-CL" sz="1500" b="1" dirty="0" smtClean="0">
                <a:latin typeface="Arial Narrow" pitchFamily="34" charset="0"/>
              </a:rPr>
              <a:t>seguirá, de momento, </a:t>
            </a:r>
            <a:r>
              <a:rPr lang="es-CL" sz="1500" b="1" dirty="0">
                <a:latin typeface="Arial Narrow" pitchFamily="34" charset="0"/>
              </a:rPr>
              <a:t>superando a la mayoría de la región, ya que se beneficia de una buena combinación de políticas</a:t>
            </a:r>
            <a:r>
              <a:rPr lang="es-CL" sz="1500" b="1" dirty="0" smtClean="0">
                <a:latin typeface="Arial Narrow" pitchFamily="34" charset="0"/>
              </a:rPr>
              <a:t>. No obstante, existen riesgos importantes que podrían profundizar la desaceleración: un deterioro fuerte en expectativas, </a:t>
            </a:r>
            <a:r>
              <a:rPr lang="es-CL" sz="1500" b="1" dirty="0">
                <a:latin typeface="Arial Narrow" pitchFamily="34" charset="0"/>
              </a:rPr>
              <a:t>el retraso de la reactivación de sectores clave como la manufactura y la agricultura</a:t>
            </a:r>
            <a:r>
              <a:rPr lang="es-CL" sz="1500" b="1" dirty="0" smtClean="0">
                <a:latin typeface="Arial Narrow" pitchFamily="34" charset="0"/>
              </a:rPr>
              <a:t> y una contracción acelerada del gasto privado. Todo esto implicaría que Colombia transite hacia un escenario bastante más complejo que el descontado hoy. </a:t>
            </a:r>
          </a:p>
          <a:p>
            <a:endParaRPr lang="es-CL" sz="1700" dirty="0">
              <a:latin typeface="Arial Narrow" pitchFamily="34" charset="0"/>
            </a:endParaRPr>
          </a:p>
          <a:p>
            <a:endParaRPr lang="es-CL" sz="1700" b="0" dirty="0" smtClean="0">
              <a:latin typeface="Arial Narrow" pitchFamily="34" charset="0"/>
            </a:endParaRPr>
          </a:p>
        </p:txBody>
      </p:sp>
    </p:spTree>
    <p:extLst>
      <p:ext uri="{BB962C8B-B14F-4D97-AF65-F5344CB8AC3E}">
        <p14:creationId xmlns:p14="http://schemas.microsoft.com/office/powerpoint/2010/main" val="311904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00401" y="2438401"/>
            <a:ext cx="5105400" cy="990600"/>
          </a:xfrm>
        </p:spPr>
        <p:txBody>
          <a:bodyPr/>
          <a:lstStyle/>
          <a:p>
            <a:pPr>
              <a:defRPr/>
            </a:pPr>
            <a:r>
              <a:rPr lang="es-MX" cap="all" dirty="0">
                <a:latin typeface="Arial Narrow" pitchFamily="34" charset="0"/>
              </a:rPr>
              <a:t>Crecimiento de Largo Plazo</a:t>
            </a:r>
            <a:endParaRPr lang="en-US" cap="all" dirty="0">
              <a:latin typeface="Arial Narrow" pitchFamily="34" charset="0"/>
            </a:endParaRPr>
          </a:p>
        </p:txBody>
      </p:sp>
      <p:sp>
        <p:nvSpPr>
          <p:cNvPr id="3"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fontAlgn="base">
              <a:spcBef>
                <a:spcPct val="0"/>
              </a:spcBef>
              <a:spcAft>
                <a:spcPct val="0"/>
              </a:spcAft>
            </a:pPr>
            <a:fld id="{A664849E-EC54-4E05-A73D-7CD99B4946C0}" type="slidenum">
              <a:rPr lang="es-ES" sz="2600" b="1">
                <a:solidFill>
                  <a:srgbClr val="FFFFFF"/>
                </a:solidFill>
              </a:rPr>
              <a:pPr fontAlgn="base">
                <a:spcBef>
                  <a:spcPct val="0"/>
                </a:spcBef>
                <a:spcAft>
                  <a:spcPct val="0"/>
                </a:spcAft>
              </a:pPr>
              <a:t>22</a:t>
            </a:fld>
            <a:endParaRPr lang="es-ES" sz="2600" b="1" dirty="0">
              <a:solidFill>
                <a:srgbClr val="FFFFFF"/>
              </a:solidFill>
            </a:endParaRPr>
          </a:p>
        </p:txBody>
      </p:sp>
    </p:spTree>
    <p:extLst>
      <p:ext uri="{BB962C8B-B14F-4D97-AF65-F5344CB8AC3E}">
        <p14:creationId xmlns:p14="http://schemas.microsoft.com/office/powerpoint/2010/main" val="3294501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23</a:t>
            </a:fld>
            <a:endParaRPr lang="es-ES" dirty="0">
              <a:solidFill>
                <a:srgbClr val="FFFFFF"/>
              </a:solidFill>
            </a:endParaRPr>
          </a:p>
        </p:txBody>
      </p:sp>
      <p:sp>
        <p:nvSpPr>
          <p:cNvPr id="4" name="Rectangle 2"/>
          <p:cNvSpPr txBox="1">
            <a:spLocks noChangeArrowheads="1"/>
          </p:cNvSpPr>
          <p:nvPr/>
        </p:nvSpPr>
        <p:spPr>
          <a:xfrm>
            <a:off x="2210715" y="52129"/>
            <a:ext cx="6935787" cy="2592288"/>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pPr>
            <a:r>
              <a:rPr lang="es-ES" sz="2600" dirty="0" smtClean="0">
                <a:solidFill>
                  <a:srgbClr val="0070C0"/>
                </a:solidFill>
                <a:latin typeface="Arial Narrow" pitchFamily="34" charset="0"/>
              </a:rPr>
              <a:t>Sucesivas revisiones a la baja al crecimiento potencial…</a:t>
            </a:r>
          </a:p>
        </p:txBody>
      </p:sp>
      <p:sp>
        <p:nvSpPr>
          <p:cNvPr id="5" name="4 CuadroTexto"/>
          <p:cNvSpPr txBox="1"/>
          <p:nvPr/>
        </p:nvSpPr>
        <p:spPr>
          <a:xfrm>
            <a:off x="2322461" y="1844824"/>
            <a:ext cx="6707286" cy="2265236"/>
          </a:xfrm>
          <a:prstGeom prst="rect">
            <a:avLst/>
          </a:prstGeom>
          <a:noFill/>
        </p:spPr>
        <p:txBody>
          <a:bodyPr wrap="square" rtlCol="0">
            <a:spAutoFit/>
          </a:bodyPr>
          <a:lstStyle/>
          <a:p>
            <a:pPr fontAlgn="base">
              <a:lnSpc>
                <a:spcPct val="90000"/>
              </a:lnSpc>
              <a:spcBef>
                <a:spcPct val="20000"/>
              </a:spcBef>
              <a:spcAft>
                <a:spcPct val="0"/>
              </a:spcAft>
              <a:buClr>
                <a:srgbClr val="0070C0"/>
              </a:buClr>
              <a:buSzPct val="75000"/>
            </a:pPr>
            <a:endParaRPr lang="es-ES" sz="2000" dirty="0" smtClean="0">
              <a:solidFill>
                <a:srgbClr val="0070C0"/>
              </a:solidFill>
              <a:latin typeface="Arial Narrow" pitchFamily="34" charset="0"/>
            </a:endParaRPr>
          </a:p>
          <a:p>
            <a:pPr fontAlgn="base">
              <a:lnSpc>
                <a:spcPct val="90000"/>
              </a:lnSpc>
              <a:spcBef>
                <a:spcPct val="20000"/>
              </a:spcBef>
              <a:spcAft>
                <a:spcPct val="0"/>
              </a:spcAft>
              <a:buClr>
                <a:srgbClr val="0070C0"/>
              </a:buClr>
              <a:buSzPct val="75000"/>
            </a:pPr>
            <a:endParaRPr lang="es-ES" sz="2000"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pPr>
            <a:endParaRPr lang="es-ES" sz="2000"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pPr>
            <a:endParaRPr lang="es-ES"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pPr>
            <a:endParaRPr lang="es-CL"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pPr>
            <a:endParaRPr lang="es-CL" dirty="0">
              <a:solidFill>
                <a:srgbClr val="0070C0"/>
              </a:solidFill>
              <a:latin typeface="Arial Narrow" pitchFamily="34" charset="0"/>
            </a:endParaRPr>
          </a:p>
          <a:p>
            <a:pPr fontAlgn="base">
              <a:lnSpc>
                <a:spcPct val="90000"/>
              </a:lnSpc>
              <a:spcBef>
                <a:spcPct val="20000"/>
              </a:spcBef>
              <a:spcAft>
                <a:spcPct val="0"/>
              </a:spcAft>
              <a:buClr>
                <a:srgbClr val="0070C0"/>
              </a:buClr>
              <a:buSzPct val="75000"/>
            </a:pPr>
            <a:endParaRPr lang="es-ES" dirty="0">
              <a:solidFill>
                <a:srgbClr val="0070C0"/>
              </a:solidFill>
              <a:latin typeface="Arial Narrow" pitchFamily="34" charset="0"/>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647" y="836712"/>
            <a:ext cx="7355028" cy="522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292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907704" y="187694"/>
            <a:ext cx="6959504" cy="1368152"/>
          </a:xfrm>
          <a:noFill/>
        </p:spPr>
        <p:txBody>
          <a:bodyPr anchor="t"/>
          <a:lstStyle/>
          <a:p>
            <a:r>
              <a:rPr lang="es-MX" sz="2600" dirty="0" smtClean="0">
                <a:solidFill>
                  <a:srgbClr val="0076BD"/>
                </a:solidFill>
                <a:latin typeface="Arial Narrow" pitchFamily="34" charset="0"/>
              </a:rPr>
              <a:t>…hacen necesario </a:t>
            </a:r>
            <a:r>
              <a:rPr lang="es-MX" sz="2600" dirty="0">
                <a:solidFill>
                  <a:srgbClr val="0076BD"/>
                </a:solidFill>
                <a:latin typeface="Arial Narrow" pitchFamily="34" charset="0"/>
              </a:rPr>
              <a:t>abordar los problemas estructurales de larga data para elevar la inversión, la productividad y el crecimiento </a:t>
            </a:r>
            <a:r>
              <a:rPr lang="es-MX" sz="2600" dirty="0" smtClean="0">
                <a:solidFill>
                  <a:srgbClr val="0076BD"/>
                </a:solidFill>
                <a:latin typeface="Arial Narrow" pitchFamily="34" charset="0"/>
              </a:rPr>
              <a:t>potencial.</a:t>
            </a:r>
            <a:endParaRPr lang="en-US" sz="2600" dirty="0">
              <a:solidFill>
                <a:srgbClr val="0076BD"/>
              </a:solidFill>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24</a:t>
            </a:fld>
            <a:endParaRPr lang="es-ES" sz="2600" dirty="0">
              <a:solidFill>
                <a:schemeClr val="bg1"/>
              </a:solidFill>
            </a:endParaRPr>
          </a:p>
        </p:txBody>
      </p:sp>
      <p:sp>
        <p:nvSpPr>
          <p:cNvPr id="2" name="1 CuadroTexto"/>
          <p:cNvSpPr txBox="1"/>
          <p:nvPr/>
        </p:nvSpPr>
        <p:spPr>
          <a:xfrm>
            <a:off x="2237808" y="1772816"/>
            <a:ext cx="6629400" cy="4247317"/>
          </a:xfrm>
          <a:prstGeom prst="rect">
            <a:avLst/>
          </a:prstGeom>
          <a:noFill/>
        </p:spPr>
        <p:txBody>
          <a:bodyPr wrap="square" rtlCol="0">
            <a:spAutoFit/>
          </a:bodyPr>
          <a:lstStyle/>
          <a:p>
            <a:r>
              <a:rPr lang="es-CL" dirty="0" smtClean="0">
                <a:latin typeface="Arial Narrow" pitchFamily="34" charset="0"/>
              </a:rPr>
              <a:t>La importancia de implementar reformas estructurales para retomar una senda de crecimiento sólido y sostenible no deben dejarse de lado en el escenario actual . Más allá del fin del boom de los </a:t>
            </a:r>
            <a:r>
              <a:rPr lang="es-CL" i="1" dirty="0" smtClean="0">
                <a:latin typeface="Arial Narrow" pitchFamily="34" charset="0"/>
              </a:rPr>
              <a:t>commodities</a:t>
            </a:r>
            <a:r>
              <a:rPr lang="es-CL" dirty="0" smtClean="0">
                <a:latin typeface="Arial Narrow" pitchFamily="34" charset="0"/>
              </a:rPr>
              <a:t>, los problemas de larga duración relativos a baja capacidad de ahorro, inversión y productividad han vuelto al centro de atención en muchas de las economías de la región. </a:t>
            </a:r>
          </a:p>
          <a:p>
            <a:endParaRPr lang="es-CL" b="0" dirty="0">
              <a:latin typeface="Arial Narrow" pitchFamily="34" charset="0"/>
            </a:endParaRPr>
          </a:p>
          <a:p>
            <a:r>
              <a:rPr lang="es-CL" dirty="0" smtClean="0">
                <a:latin typeface="Arial Narrow" pitchFamily="34" charset="0"/>
              </a:rPr>
              <a:t>Los esfuerzos debieran centrarse en eliminar los cuellos de botella críticos en infraestructura y capital humano. En estos aspectos, el sector privado puede jugar un rol fundamental, pero donde también una re-optimización del gasto público será necesaria. Esto debe ir acompañado en avanzar en mejorar el clima de negocios, con el objetivo de fomentar economías más resistentes, más diversificadas y prósperas. </a:t>
            </a:r>
          </a:p>
          <a:p>
            <a:endParaRPr lang="es-CL" dirty="0">
              <a:latin typeface="Arial Narrow" pitchFamily="34" charset="0"/>
            </a:endParaRPr>
          </a:p>
          <a:p>
            <a:r>
              <a:rPr lang="es-CL" dirty="0" smtClean="0">
                <a:latin typeface="Arial Narrow" pitchFamily="34" charset="0"/>
              </a:rPr>
              <a:t> </a:t>
            </a:r>
            <a:endParaRPr lang="es-CL" b="0" dirty="0" smtClean="0">
              <a:latin typeface="Arial Narrow" pitchFamily="34" charset="0"/>
            </a:endParaRPr>
          </a:p>
        </p:txBody>
      </p:sp>
      <p:sp>
        <p:nvSpPr>
          <p:cNvPr id="5" name="3 Marcador de número de diapositiva"/>
          <p:cNvSpPr txBox="1">
            <a:spLocks/>
          </p:cNvSpPr>
          <p:nvPr/>
        </p:nvSpPr>
        <p:spPr bwMode="auto">
          <a:xfrm>
            <a:off x="8610600" y="0"/>
            <a:ext cx="534988"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defPPr>
              <a:defRPr lang="es-ES"/>
            </a:defPPr>
            <a:lvl1pPr algn="l" rtl="0" eaLnBrk="0" fontAlgn="base" hangingPunct="0">
              <a:lnSpc>
                <a:spcPct val="100000"/>
              </a:lnSpc>
              <a:spcBef>
                <a:spcPct val="0"/>
              </a:spcBef>
              <a:spcAft>
                <a:spcPct val="0"/>
              </a:spcAft>
              <a:buClrTx/>
              <a:buSzTx/>
              <a:buFontTx/>
              <a:buNone/>
              <a:defRPr sz="2000" b="1" kern="1200">
                <a:solidFill>
                  <a:schemeClr val="tx1"/>
                </a:solidFill>
                <a:latin typeface="Arial" charset="0"/>
                <a:ea typeface="+mn-ea"/>
                <a:cs typeface="+mn-cs"/>
              </a:defRPr>
            </a:lvl1pPr>
            <a:lvl2pPr marL="742950" indent="-285750" algn="l" rtl="0" eaLnBrk="0" fontAlgn="base"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2pPr>
            <a:lvl3pPr marL="1143000" indent="-228600" algn="l" rtl="0" eaLnBrk="0" fontAlgn="base"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3pPr>
            <a:lvl4pPr marL="1600200" indent="-228600" algn="l" rtl="0" eaLnBrk="0" fontAlgn="base"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4pPr>
            <a:lvl5pPr marL="2057400" indent="-228600" algn="l" rtl="0" eaLnBrk="0" fontAlgn="base"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5pPr>
            <a:lvl6pPr marL="2514600" indent="-228600" algn="l" defTabSz="914400" rtl="0" eaLnBrk="0" fontAlgn="base" latinLnBrk="0"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6pPr>
            <a:lvl7pPr marL="2971800" indent="-228600" algn="l" defTabSz="914400" rtl="0" eaLnBrk="0" fontAlgn="base" latinLnBrk="0"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7pPr>
            <a:lvl8pPr marL="3429000" indent="-228600" algn="l" defTabSz="914400" rtl="0" eaLnBrk="0" fontAlgn="base" latinLnBrk="0"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8pPr>
            <a:lvl9pPr marL="3886200" indent="-228600" algn="l" defTabSz="914400" rtl="0" eaLnBrk="0" fontAlgn="base" latinLnBrk="0" hangingPunct="0">
              <a:lnSpc>
                <a:spcPct val="90000"/>
              </a:lnSpc>
              <a:spcBef>
                <a:spcPct val="20000"/>
              </a:spcBef>
              <a:spcAft>
                <a:spcPct val="0"/>
              </a:spcAft>
              <a:buClr>
                <a:schemeClr val="tx1"/>
              </a:buClr>
              <a:buSzPct val="75000"/>
              <a:buFont typeface="Wingdings" pitchFamily="2" charset="2"/>
              <a:buChar char="l"/>
              <a:defRPr sz="2000" b="1" kern="1200">
                <a:solidFill>
                  <a:schemeClr val="tx1"/>
                </a:solidFill>
                <a:latin typeface="Arial" charset="0"/>
                <a:ea typeface="+mn-ea"/>
                <a:cs typeface="+mn-cs"/>
              </a:defRPr>
            </a:lvl9pPr>
          </a:lstStyle>
          <a:p>
            <a:pPr algn="r" eaLnBrk="1" hangingPunct="1"/>
            <a:fld id="{33D976A3-069A-4DE4-9718-767668D643DE}" type="slidenum">
              <a:rPr lang="es-ES" sz="1400" b="0" smtClean="0"/>
              <a:pPr algn="r" eaLnBrk="1" hangingPunct="1"/>
              <a:t>24</a:t>
            </a:fld>
            <a:endParaRPr lang="es-ES" sz="1600" b="0" dirty="0" smtClean="0"/>
          </a:p>
        </p:txBody>
      </p:sp>
    </p:spTree>
    <p:extLst>
      <p:ext uri="{BB962C8B-B14F-4D97-AF65-F5344CB8AC3E}">
        <p14:creationId xmlns:p14="http://schemas.microsoft.com/office/powerpoint/2010/main" val="104352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25</a:t>
            </a:fld>
            <a:endParaRPr lang="es-ES" dirty="0">
              <a:solidFill>
                <a:srgbClr val="FFFFFF"/>
              </a:solidFill>
            </a:endParaRPr>
          </a:p>
        </p:txBody>
      </p:sp>
      <p:sp>
        <p:nvSpPr>
          <p:cNvPr id="4" name="Rectangle 2"/>
          <p:cNvSpPr txBox="1">
            <a:spLocks noChangeArrowheads="1"/>
          </p:cNvSpPr>
          <p:nvPr/>
        </p:nvSpPr>
        <p:spPr>
          <a:xfrm>
            <a:off x="2208211" y="186085"/>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solidFill>
                  <a:srgbClr val="0076BD"/>
                </a:solidFill>
                <a:latin typeface="Arial Narrow" pitchFamily="34" charset="0"/>
              </a:rPr>
              <a:t>…hacen necesario abordar los problemas estructurales de larga data para elevar la inversión, la productividad y el crecimiento potencial.</a:t>
            </a:r>
            <a:endParaRPr lang="en-US" sz="2600" dirty="0" smtClean="0">
              <a:solidFill>
                <a:srgbClr val="0076BD"/>
              </a:solidFill>
              <a:latin typeface="Arial Narrow"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556792"/>
            <a:ext cx="4680520" cy="441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934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182971" y="1921870"/>
            <a:ext cx="4932362" cy="1143000"/>
          </a:xfrm>
        </p:spPr>
        <p:txBody>
          <a:bodyPr/>
          <a:lstStyle/>
          <a:p>
            <a:pPr eaLnBrk="1" hangingPunct="1"/>
            <a:r>
              <a:rPr lang="es-CL" b="0" dirty="0" smtClean="0">
                <a:solidFill>
                  <a:schemeClr val="tx2"/>
                </a:solidFill>
              </a:rPr>
              <a:t>¿</a:t>
            </a:r>
            <a:r>
              <a:rPr lang="es-CL" b="0" dirty="0" smtClean="0">
                <a:solidFill>
                  <a:schemeClr val="tx2"/>
                </a:solidFill>
                <a:latin typeface="Arial Narrow" panose="020B0606020202030204" pitchFamily="34" charset="0"/>
              </a:rPr>
              <a:t>Hacia dónde se encaminan las economías regionales?</a:t>
            </a:r>
            <a:endParaRPr lang="es-ES" b="0" dirty="0" smtClean="0">
              <a:solidFill>
                <a:schemeClr val="tx2"/>
              </a:solidFill>
              <a:latin typeface="Arial Narrow" panose="020B0606020202030204" pitchFamily="34" charset="0"/>
            </a:endParaRPr>
          </a:p>
        </p:txBody>
      </p:sp>
      <p:sp>
        <p:nvSpPr>
          <p:cNvPr id="7171" name="Rectangle 3"/>
          <p:cNvSpPr>
            <a:spLocks noGrp="1" noChangeArrowheads="1"/>
          </p:cNvSpPr>
          <p:nvPr>
            <p:ph type="subTitle" idx="1"/>
          </p:nvPr>
        </p:nvSpPr>
        <p:spPr>
          <a:xfrm>
            <a:off x="5508104" y="5157192"/>
            <a:ext cx="3071812" cy="454025"/>
          </a:xfrm>
        </p:spPr>
        <p:txBody>
          <a:bodyPr/>
          <a:lstStyle/>
          <a:p>
            <a:pPr algn="r" eaLnBrk="1" hangingPunct="1">
              <a:lnSpc>
                <a:spcPct val="80000"/>
              </a:lnSpc>
            </a:pPr>
            <a:r>
              <a:rPr lang="es-CL" sz="1800" b="1" dirty="0">
                <a:latin typeface="Arial Narrow" panose="020B0606020202030204" pitchFamily="34" charset="0"/>
              </a:rPr>
              <a:t>6</a:t>
            </a:r>
            <a:r>
              <a:rPr lang="es-CL" sz="1800" b="1" dirty="0" smtClean="0">
                <a:latin typeface="Arial Narrow" panose="020B0606020202030204" pitchFamily="34" charset="0"/>
              </a:rPr>
              <a:t> de Mayo de 2015</a:t>
            </a:r>
          </a:p>
          <a:p>
            <a:pPr algn="r" eaLnBrk="1" hangingPunct="1">
              <a:lnSpc>
                <a:spcPct val="80000"/>
              </a:lnSpc>
            </a:pPr>
            <a:endParaRPr lang="es-CL" sz="1400" b="1" dirty="0" smtClean="0">
              <a:latin typeface="Arial Narrow" panose="020B0606020202030204" pitchFamily="34" charset="0"/>
            </a:endParaRPr>
          </a:p>
          <a:p>
            <a:pPr algn="r" eaLnBrk="1" hangingPunct="1">
              <a:lnSpc>
                <a:spcPct val="80000"/>
              </a:lnSpc>
            </a:pPr>
            <a:r>
              <a:rPr lang="es-CL" sz="1600" b="1" dirty="0" smtClean="0">
                <a:latin typeface="Arial Narrow" panose="020B0606020202030204" pitchFamily="34" charset="0"/>
              </a:rPr>
              <a:t>Nicolás Birkner </a:t>
            </a:r>
          </a:p>
          <a:p>
            <a:pPr algn="r" eaLnBrk="1" hangingPunct="1">
              <a:lnSpc>
                <a:spcPct val="80000"/>
              </a:lnSpc>
            </a:pPr>
            <a:r>
              <a:rPr lang="es-CL" sz="1600" i="1" dirty="0" smtClean="0">
                <a:latin typeface="Arial Narrow" panose="020B0606020202030204" pitchFamily="34" charset="0"/>
              </a:rPr>
              <a:t>Jefe de Análisis Económico y Financiero  </a:t>
            </a:r>
          </a:p>
          <a:p>
            <a:pPr algn="r" eaLnBrk="1" hangingPunct="1">
              <a:lnSpc>
                <a:spcPct val="80000"/>
              </a:lnSpc>
            </a:pPr>
            <a:r>
              <a:rPr lang="es-CL" sz="1600" i="1" dirty="0" smtClean="0">
                <a:latin typeface="Arial Narrow" panose="020B0606020202030204" pitchFamily="34" charset="0"/>
              </a:rPr>
              <a:t>CorpResearch</a:t>
            </a:r>
            <a:endParaRPr lang="es-ES" sz="1600" i="1" dirty="0" smtClean="0">
              <a:latin typeface="Arial Narrow" panose="020B0606020202030204" pitchFamily="34" charset="0"/>
            </a:endParaRPr>
          </a:p>
        </p:txBody>
      </p:sp>
      <p:pic>
        <p:nvPicPr>
          <p:cNvPr id="7172" name="Picture 5"/>
          <p:cNvPicPr>
            <a:picLocks noChangeAspect="1" noChangeArrowheads="1"/>
          </p:cNvPicPr>
          <p:nvPr/>
        </p:nvPicPr>
        <p:blipFill>
          <a:blip r:embed="rId3" cstate="print"/>
          <a:srcRect l="29678" t="5217" r="29678" b="14569"/>
          <a:stretch>
            <a:fillRect/>
          </a:stretch>
        </p:blipFill>
        <p:spPr bwMode="auto">
          <a:xfrm>
            <a:off x="0" y="0"/>
            <a:ext cx="4140200" cy="6092825"/>
          </a:xfrm>
          <a:prstGeom prst="rect">
            <a:avLst/>
          </a:prstGeom>
          <a:noFill/>
          <a:ln w="9525">
            <a:noFill/>
            <a:miter lim="800000"/>
            <a:headEnd/>
            <a:tailEnd/>
          </a:ln>
        </p:spPr>
      </p:pic>
    </p:spTree>
    <p:extLst>
      <p:ext uri="{BB962C8B-B14F-4D97-AF65-F5344CB8AC3E}">
        <p14:creationId xmlns:p14="http://schemas.microsoft.com/office/powerpoint/2010/main" val="177631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181998"/>
            <a:ext cx="7132638" cy="503802"/>
          </a:xfrm>
          <a:noFill/>
        </p:spPr>
        <p:txBody>
          <a:bodyPr anchor="t"/>
          <a:lstStyle/>
          <a:p>
            <a:pPr eaLnBrk="1" hangingPunct="1"/>
            <a:r>
              <a:rPr lang="es-MX" sz="2700" dirty="0" smtClean="0">
                <a:latin typeface="Arial Narrow" pitchFamily="34" charset="0"/>
              </a:rPr>
              <a:t>Resumen Coyuntura Financiera Global</a:t>
            </a:r>
            <a:endParaRPr lang="en-US" sz="2700" dirty="0" smtClean="0">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3</a:t>
            </a:fld>
            <a:endParaRPr lang="es-ES" sz="2600" dirty="0">
              <a:solidFill>
                <a:schemeClr val="bg1"/>
              </a:solidFill>
            </a:endParaRPr>
          </a:p>
        </p:txBody>
      </p:sp>
      <p:sp>
        <p:nvSpPr>
          <p:cNvPr id="2" name="1 CuadroTexto"/>
          <p:cNvSpPr txBox="1"/>
          <p:nvPr/>
        </p:nvSpPr>
        <p:spPr>
          <a:xfrm>
            <a:off x="2100618" y="762000"/>
            <a:ext cx="6629400" cy="5078313"/>
          </a:xfrm>
          <a:prstGeom prst="rect">
            <a:avLst/>
          </a:prstGeom>
          <a:noFill/>
        </p:spPr>
        <p:txBody>
          <a:bodyPr wrap="square" rtlCol="0">
            <a:spAutoFit/>
          </a:bodyPr>
          <a:lstStyle/>
          <a:p>
            <a:endParaRPr lang="es-CL" b="0" dirty="0" smtClean="0">
              <a:latin typeface="Arial Narrow" pitchFamily="34" charset="0"/>
            </a:endParaRPr>
          </a:p>
          <a:p>
            <a:r>
              <a:rPr lang="es-CL" b="0" dirty="0" smtClean="0">
                <a:latin typeface="Arial Narrow" pitchFamily="34" charset="0"/>
              </a:rPr>
              <a:t>La política monetaria en las economías desarrolladas sigue siendo el principal foco de atención en los mercados globales.</a:t>
            </a:r>
          </a:p>
          <a:p>
            <a:endParaRPr lang="es-CL" b="0" dirty="0">
              <a:latin typeface="Arial Narrow" pitchFamily="34" charset="0"/>
            </a:endParaRPr>
          </a:p>
          <a:p>
            <a:r>
              <a:rPr lang="es-CL" b="0" dirty="0" smtClean="0">
                <a:latin typeface="Arial Narrow" pitchFamily="34" charset="0"/>
              </a:rPr>
              <a:t>Con aún expectativas de que la FED podría retrasar su primera alza de tasas hasta fines de 2015 </a:t>
            </a:r>
            <a:r>
              <a:rPr lang="es-CL" b="0" dirty="0">
                <a:latin typeface="Arial Narrow" pitchFamily="34" charset="0"/>
              </a:rPr>
              <a:t>o inicios de 2016, el dólar estadounidense </a:t>
            </a:r>
            <a:r>
              <a:rPr lang="es-CL" b="0" dirty="0" smtClean="0">
                <a:latin typeface="Arial Narrow" pitchFamily="34" charset="0"/>
              </a:rPr>
              <a:t>ha perdido valor en </a:t>
            </a:r>
            <a:r>
              <a:rPr lang="es-CL" b="0" dirty="0">
                <a:latin typeface="Arial Narrow" pitchFamily="34" charset="0"/>
              </a:rPr>
              <a:t>un 6% desde los máximos de este </a:t>
            </a:r>
            <a:r>
              <a:rPr lang="es-CL" b="0" dirty="0" smtClean="0">
                <a:latin typeface="Arial Narrow" pitchFamily="34" charset="0"/>
              </a:rPr>
              <a:t>año de </a:t>
            </a:r>
            <a:r>
              <a:rPr lang="es-CL" b="0" dirty="0">
                <a:latin typeface="Arial Narrow" pitchFamily="34" charset="0"/>
              </a:rPr>
              <a:t>mediados </a:t>
            </a:r>
            <a:r>
              <a:rPr lang="es-CL" b="0" dirty="0" smtClean="0">
                <a:latin typeface="Arial Narrow" pitchFamily="34" charset="0"/>
              </a:rPr>
              <a:t>de marzo.</a:t>
            </a:r>
          </a:p>
          <a:p>
            <a:endParaRPr lang="es-CL" dirty="0">
              <a:latin typeface="Arial Narrow" pitchFamily="34" charset="0"/>
            </a:endParaRPr>
          </a:p>
          <a:p>
            <a:r>
              <a:rPr lang="es-CL" b="0" dirty="0" smtClean="0">
                <a:latin typeface="Arial Narrow" pitchFamily="34" charset="0"/>
              </a:rPr>
              <a:t>Esto tras la publicación de datos económicos que muestran un importante grado de desaceleración de la actividad de la economía norteamericana durante el primer trimestre. </a:t>
            </a:r>
          </a:p>
          <a:p>
            <a:endParaRPr lang="es-CL" b="0" dirty="0">
              <a:latin typeface="Arial Narrow" pitchFamily="34" charset="0"/>
            </a:endParaRPr>
          </a:p>
          <a:p>
            <a:r>
              <a:rPr lang="es-CL" b="0" dirty="0" smtClean="0">
                <a:latin typeface="Arial Narrow" pitchFamily="34" charset="0"/>
              </a:rPr>
              <a:t>En dicho contexto</a:t>
            </a:r>
            <a:r>
              <a:rPr lang="es-CL" b="0" dirty="0">
                <a:latin typeface="Arial Narrow" pitchFamily="34" charset="0"/>
              </a:rPr>
              <a:t>, sorprende </a:t>
            </a:r>
            <a:r>
              <a:rPr lang="es-CL" b="0" dirty="0" smtClean="0">
                <a:latin typeface="Arial Narrow" pitchFamily="34" charset="0"/>
              </a:rPr>
              <a:t>el incremento </a:t>
            </a:r>
            <a:r>
              <a:rPr lang="es-CL" b="0" dirty="0">
                <a:latin typeface="Arial Narrow" pitchFamily="34" charset="0"/>
              </a:rPr>
              <a:t>de 20 </a:t>
            </a:r>
            <a:r>
              <a:rPr lang="es-CL" b="0" dirty="0" err="1" smtClean="0">
                <a:latin typeface="Arial Narrow" pitchFamily="34" charset="0"/>
              </a:rPr>
              <a:t>pbs</a:t>
            </a:r>
            <a:r>
              <a:rPr lang="es-CL" b="0" dirty="0" smtClean="0">
                <a:latin typeface="Arial Narrow" pitchFamily="34" charset="0"/>
              </a:rPr>
              <a:t> en las tasas de los </a:t>
            </a:r>
            <a:r>
              <a:rPr lang="es-CL" b="0" dirty="0">
                <a:latin typeface="Arial Narrow" pitchFamily="34" charset="0"/>
              </a:rPr>
              <a:t>bonos </a:t>
            </a:r>
            <a:r>
              <a:rPr lang="es-CL" b="0" dirty="0" smtClean="0">
                <a:latin typeface="Arial Narrow" pitchFamily="34" charset="0"/>
              </a:rPr>
              <a:t>de </a:t>
            </a:r>
            <a:r>
              <a:rPr lang="es-CL" b="0" dirty="0">
                <a:latin typeface="Arial Narrow" pitchFamily="34" charset="0"/>
              </a:rPr>
              <a:t>10 años </a:t>
            </a:r>
            <a:r>
              <a:rPr lang="es-CL" b="0" dirty="0" smtClean="0">
                <a:latin typeface="Arial Narrow" pitchFamily="34" charset="0"/>
              </a:rPr>
              <a:t>del Tesoro Americano. Detrás de esto parece estar el </a:t>
            </a:r>
            <a:r>
              <a:rPr lang="es-CL" b="0" dirty="0">
                <a:latin typeface="Arial Narrow" pitchFamily="34" charset="0"/>
              </a:rPr>
              <a:t>modesto aumento del precio del petróleo, </a:t>
            </a:r>
            <a:r>
              <a:rPr lang="es-CL" b="0" dirty="0" smtClean="0">
                <a:latin typeface="Arial Narrow" pitchFamily="34" charset="0"/>
              </a:rPr>
              <a:t>lo que ha ido acompañado por un pequeño </a:t>
            </a:r>
            <a:r>
              <a:rPr lang="es-CL" b="0" dirty="0">
                <a:latin typeface="Arial Narrow" pitchFamily="34" charset="0"/>
              </a:rPr>
              <a:t>cambio de </a:t>
            </a:r>
            <a:r>
              <a:rPr lang="es-CL" b="0" dirty="0" smtClean="0">
                <a:latin typeface="Arial Narrow" pitchFamily="34" charset="0"/>
              </a:rPr>
              <a:t>tendencia en </a:t>
            </a:r>
            <a:r>
              <a:rPr lang="es-CL" b="0" dirty="0">
                <a:latin typeface="Arial Narrow" pitchFamily="34" charset="0"/>
              </a:rPr>
              <a:t>las expectativas de </a:t>
            </a:r>
            <a:r>
              <a:rPr lang="es-CL" b="0" dirty="0" smtClean="0">
                <a:latin typeface="Arial Narrow" pitchFamily="34" charset="0"/>
              </a:rPr>
              <a:t>inflación</a:t>
            </a:r>
            <a:r>
              <a:rPr lang="es-CL" b="0" dirty="0">
                <a:latin typeface="Arial Narrow" pitchFamily="34" charset="0"/>
              </a:rPr>
              <a:t> </a:t>
            </a:r>
            <a:r>
              <a:rPr lang="es-CL" b="0" dirty="0" smtClean="0">
                <a:latin typeface="Arial Narrow" pitchFamily="34" charset="0"/>
              </a:rPr>
              <a:t>en las economías desarrolladas, particularmente por el lado de EE.UU., donde las remuneraciones se aceleraron al primer trimestre de año.</a:t>
            </a:r>
          </a:p>
        </p:txBody>
      </p:sp>
    </p:spTree>
    <p:extLst>
      <p:ext uri="{BB962C8B-B14F-4D97-AF65-F5344CB8AC3E}">
        <p14:creationId xmlns:p14="http://schemas.microsoft.com/office/powerpoint/2010/main" val="131192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pPr>
                <a:defRPr/>
              </a:pPr>
              <a:t>4</a:t>
            </a:fld>
            <a:endParaRPr lang="es-ES" dirty="0"/>
          </a:p>
        </p:txBody>
      </p:sp>
      <p:sp>
        <p:nvSpPr>
          <p:cNvPr id="4" name="1 Título"/>
          <p:cNvSpPr txBox="1">
            <a:spLocks/>
          </p:cNvSpPr>
          <p:nvPr/>
        </p:nvSpPr>
        <p:spPr bwMode="auto">
          <a:xfrm>
            <a:off x="1979711" y="0"/>
            <a:ext cx="6935787" cy="74930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s-CL" sz="2800" b="1" i="0" u="none" strike="noStrike" kern="0" cap="none" spc="0" normalizeH="0" baseline="0" noProof="0" dirty="0" smtClean="0">
                <a:ln>
                  <a:noFill/>
                </a:ln>
                <a:solidFill>
                  <a:schemeClr val="tx2"/>
                </a:solidFill>
                <a:effectLst/>
                <a:uLnTx/>
                <a:uFillTx/>
                <a:latin typeface="Arial Narrow" pitchFamily="34" charset="0"/>
                <a:ea typeface="+mj-ea"/>
                <a:cs typeface="+mj-cs"/>
              </a:rPr>
              <a:t>Tasas de Interés en USD y </a:t>
            </a:r>
            <a:r>
              <a:rPr lang="es-CL" sz="2800" b="1" kern="0" dirty="0" smtClean="0">
                <a:solidFill>
                  <a:schemeClr val="tx2"/>
                </a:solidFill>
                <a:latin typeface="Arial Narrow" pitchFamily="34" charset="0"/>
                <a:ea typeface="+mj-ea"/>
                <a:cs typeface="+mj-cs"/>
              </a:rPr>
              <a:t>Salarios EE.UU</a:t>
            </a:r>
            <a:endParaRPr kumimoji="0" lang="es-CL" sz="2800" b="1" i="0" u="none" strike="noStrike" kern="0" cap="none" spc="0" normalizeH="0" baseline="0" noProof="0" dirty="0" smtClean="0">
              <a:ln>
                <a:noFill/>
              </a:ln>
              <a:solidFill>
                <a:schemeClr val="tx2"/>
              </a:solidFill>
              <a:effectLst/>
              <a:uLnTx/>
              <a:uFillTx/>
              <a:latin typeface="Arial Narrow" pitchFamily="34" charset="0"/>
              <a:ea typeface="+mj-ea"/>
              <a:cs typeface="+mj-cs"/>
            </a:endParaRPr>
          </a:p>
        </p:txBody>
      </p:sp>
      <p:pic>
        <p:nvPicPr>
          <p:cNvPr id="6" name="Picture 4" descr="https://www.iif.com/system/files/chart_5.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478" y="1268760"/>
            <a:ext cx="4572000" cy="4571999"/>
          </a:xfrm>
          <a:prstGeom prst="rect">
            <a:avLst/>
          </a:prstGeom>
          <a:noFill/>
          <a:extLst>
            <a:ext uri="{909E8E84-426E-40DD-AFC4-6F175D3DCCD1}">
              <a14:hiddenFill xmlns:a14="http://schemas.microsoft.com/office/drawing/2010/main">
                <a:solidFill>
                  <a:srgbClr val="FFFFFF"/>
                </a:solidFill>
              </a14:hiddenFill>
            </a:ext>
          </a:extLst>
        </p:spPr>
      </p:pic>
      <p:pic>
        <p:nvPicPr>
          <p:cNvPr id="23682" name="Picture 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0" y="1412776"/>
            <a:ext cx="433422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77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solidFill>
                  <a:srgbClr val="FFFFFF"/>
                </a:solidFill>
              </a:rPr>
              <a:pPr>
                <a:defRPr/>
              </a:pPr>
              <a:t>5</a:t>
            </a:fld>
            <a:endParaRPr lang="es-ES" dirty="0">
              <a:solidFill>
                <a:srgbClr val="FFFFFF"/>
              </a:solidFill>
            </a:endParaRPr>
          </a:p>
        </p:txBody>
      </p:sp>
      <p:sp>
        <p:nvSpPr>
          <p:cNvPr id="4" name="Rectangle 2"/>
          <p:cNvSpPr txBox="1">
            <a:spLocks noChangeArrowheads="1"/>
          </p:cNvSpPr>
          <p:nvPr/>
        </p:nvSpPr>
        <p:spPr>
          <a:xfrm>
            <a:off x="2051720" y="260648"/>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latin typeface="Arial Narrow" pitchFamily="34" charset="0"/>
              </a:rPr>
              <a:t>Curiosamente, este menor desempeño de EE.UU. Se ha traducido en una ventana más favorable para los mercados emergentes: </a:t>
            </a:r>
            <a:r>
              <a:rPr lang="es-MX" sz="2600" u="sng" dirty="0" smtClean="0">
                <a:latin typeface="Arial Narrow" pitchFamily="34" charset="0"/>
              </a:rPr>
              <a:t>desempeño paridades</a:t>
            </a:r>
            <a:endParaRPr lang="en-US" sz="2600" u="sng" dirty="0" smtClean="0">
              <a:solidFill>
                <a:srgbClr val="0076BD"/>
              </a:solidFill>
              <a:latin typeface="Arial Narrow" pitchFamily="34"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611" y="1700808"/>
            <a:ext cx="4588389" cy="402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2" y="1807542"/>
            <a:ext cx="435194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9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98E37E-2C2A-47D0-8B39-5888A5477A8D}" type="slidenum">
              <a:rPr lang="es-ES" smtClean="0"/>
              <a:pPr>
                <a:defRPr/>
              </a:pPr>
              <a:t>6</a:t>
            </a:fld>
            <a:endParaRPr lang="es-ES" dirty="0"/>
          </a:p>
        </p:txBody>
      </p:sp>
      <p:graphicFrame>
        <p:nvGraphicFramePr>
          <p:cNvPr id="3" name="Object 2"/>
          <p:cNvGraphicFramePr>
            <a:graphicFrameLocks noChangeAspect="1"/>
          </p:cNvGraphicFramePr>
          <p:nvPr>
            <p:extLst>
              <p:ext uri="{D42A27DB-BD31-4B8C-83A1-F6EECF244321}">
                <p14:modId xmlns:p14="http://schemas.microsoft.com/office/powerpoint/2010/main" val="2938641785"/>
              </p:ext>
            </p:extLst>
          </p:nvPr>
        </p:nvGraphicFramePr>
        <p:xfrm>
          <a:off x="1979712" y="1412776"/>
          <a:ext cx="6910702" cy="4710741"/>
        </p:xfrm>
        <a:graphic>
          <a:graphicData uri="http://schemas.openxmlformats.org/presentationml/2006/ole">
            <mc:AlternateContent xmlns:mc="http://schemas.openxmlformats.org/markup-compatibility/2006">
              <mc:Choice xmlns:v="urn:schemas-microsoft-com:vml" Requires="v">
                <p:oleObj spid="_x0000_s24752" name="Worksheet" r:id="rId3" imgW="7077024" imgH="5086462" progId="Excel.Sheet.12">
                  <p:link updateAutomatic="1"/>
                </p:oleObj>
              </mc:Choice>
              <mc:Fallback>
                <p:oleObj name="Worksheet" r:id="rId3" imgW="7077024" imgH="5086462" progId="Excel.Sheet.12">
                  <p:link updateAutomatic="1"/>
                  <p:pic>
                    <p:nvPicPr>
                      <p:cNvPr id="0" name=""/>
                      <p:cNvPicPr/>
                      <p:nvPr/>
                    </p:nvPicPr>
                    <p:blipFill>
                      <a:blip r:embed="rId4"/>
                      <a:stretch>
                        <a:fillRect/>
                      </a:stretch>
                    </p:blipFill>
                    <p:spPr>
                      <a:xfrm>
                        <a:off x="1979712" y="1412776"/>
                        <a:ext cx="6910702" cy="4710741"/>
                      </a:xfrm>
                      <a:prstGeom prst="rect">
                        <a:avLst/>
                      </a:prstGeom>
                    </p:spPr>
                  </p:pic>
                </p:oleObj>
              </mc:Fallback>
            </mc:AlternateContent>
          </a:graphicData>
        </a:graphic>
      </p:graphicFrame>
      <p:sp>
        <p:nvSpPr>
          <p:cNvPr id="5" name="Rectangle 2"/>
          <p:cNvSpPr txBox="1">
            <a:spLocks noChangeArrowheads="1"/>
          </p:cNvSpPr>
          <p:nvPr/>
        </p:nvSpPr>
        <p:spPr>
          <a:xfrm>
            <a:off x="1979712" y="155320"/>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latin typeface="Arial Narrow" pitchFamily="34" charset="0"/>
              </a:rPr>
              <a:t>Curiosamente, este menor desempeño de EE.UU. Se ha traducido en una ventana más favorable para los mercados emergentes: </a:t>
            </a:r>
            <a:r>
              <a:rPr lang="es-MX" sz="2600" u="sng" dirty="0" smtClean="0">
                <a:latin typeface="Arial Narrow" pitchFamily="34" charset="0"/>
              </a:rPr>
              <a:t>precios de </a:t>
            </a:r>
            <a:r>
              <a:rPr lang="es-MX" sz="2600" i="1" u="sng" dirty="0" smtClean="0">
                <a:latin typeface="Arial Narrow" pitchFamily="34" charset="0"/>
              </a:rPr>
              <a:t>commodities</a:t>
            </a:r>
            <a:endParaRPr lang="en-US" sz="2600" i="1" u="sng" dirty="0" smtClean="0">
              <a:solidFill>
                <a:srgbClr val="0076BD"/>
              </a:solidFill>
              <a:latin typeface="Arial Narrow" pitchFamily="34" charset="0"/>
            </a:endParaRPr>
          </a:p>
        </p:txBody>
      </p:sp>
    </p:spTree>
    <p:extLst>
      <p:ext uri="{BB962C8B-B14F-4D97-AF65-F5344CB8AC3E}">
        <p14:creationId xmlns:p14="http://schemas.microsoft.com/office/powerpoint/2010/main" val="3695075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7</a:t>
            </a:fld>
            <a:endParaRPr lang="es-ES" sz="2600" dirty="0">
              <a:solidFill>
                <a:schemeClr val="bg1"/>
              </a:solidFill>
            </a:endParaRPr>
          </a:p>
        </p:txBody>
      </p:sp>
      <p:pic>
        <p:nvPicPr>
          <p:cNvPr id="138242" name="Picture 2" descr="Chart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4352499" cy="4581667"/>
          </a:xfrm>
          <a:prstGeom prst="rect">
            <a:avLst/>
          </a:prstGeom>
          <a:noFill/>
          <a:extLst>
            <a:ext uri="{909E8E84-426E-40DD-AFC4-6F175D3DCCD1}">
              <a14:hiddenFill xmlns:a14="http://schemas.microsoft.com/office/drawing/2010/main">
                <a:solidFill>
                  <a:srgbClr val="FFFFFF"/>
                </a:solidFill>
              </a14:hiddenFill>
            </a:ext>
          </a:extLst>
        </p:spPr>
      </p:pic>
      <p:pic>
        <p:nvPicPr>
          <p:cNvPr id="138244" name="Picture 4" descr="Char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499" y="1508246"/>
            <a:ext cx="4800600" cy="45816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979712" y="155320"/>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600" dirty="0" smtClean="0">
                <a:latin typeface="Arial Narrow" pitchFamily="34" charset="0"/>
              </a:rPr>
              <a:t>Curiosamente, este menor desempeño de EE.UU. Se ha traducido en una ventana más favorable para los mercados emergentes: </a:t>
            </a:r>
            <a:r>
              <a:rPr lang="es-MX" sz="2600" u="sng" dirty="0" smtClean="0">
                <a:latin typeface="Arial Narrow" pitchFamily="34" charset="0"/>
              </a:rPr>
              <a:t>desempeño de activos</a:t>
            </a:r>
            <a:endParaRPr lang="en-US" sz="2600" u="sng" dirty="0" smtClean="0">
              <a:solidFill>
                <a:srgbClr val="0076BD"/>
              </a:solidFill>
              <a:latin typeface="Arial Narrow" pitchFamily="34" charset="0"/>
            </a:endParaRPr>
          </a:p>
        </p:txBody>
      </p:sp>
    </p:spTree>
    <p:extLst>
      <p:ext uri="{BB962C8B-B14F-4D97-AF65-F5344CB8AC3E}">
        <p14:creationId xmlns:p14="http://schemas.microsoft.com/office/powerpoint/2010/main" val="3674858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8</a:t>
            </a:fld>
            <a:endParaRPr lang="es-ES" sz="2600" dirty="0">
              <a:solidFill>
                <a:schemeClr val="bg1"/>
              </a:solidFill>
            </a:endParaRPr>
          </a:p>
        </p:txBody>
      </p:sp>
      <p:grpSp>
        <p:nvGrpSpPr>
          <p:cNvPr id="2" name="1 Grupo"/>
          <p:cNvGrpSpPr/>
          <p:nvPr/>
        </p:nvGrpSpPr>
        <p:grpSpPr>
          <a:xfrm>
            <a:off x="179512" y="1628800"/>
            <a:ext cx="8964488" cy="4508377"/>
            <a:chOff x="-8148" y="1381742"/>
            <a:chExt cx="9152148" cy="4755435"/>
          </a:xfrm>
        </p:grpSpPr>
        <p:pic>
          <p:nvPicPr>
            <p:cNvPr id="140290" name="Picture 2" descr="https://www.iif.com/system/files/chart_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1412776"/>
              <a:ext cx="4573588" cy="4724401"/>
            </a:xfrm>
            <a:prstGeom prst="rect">
              <a:avLst/>
            </a:prstGeom>
            <a:noFill/>
            <a:extLst>
              <a:ext uri="{909E8E84-426E-40DD-AFC4-6F175D3DCCD1}">
                <a14:hiddenFill xmlns:a14="http://schemas.microsoft.com/office/drawing/2010/main">
                  <a:solidFill>
                    <a:srgbClr val="FFFFFF"/>
                  </a:solidFill>
                </a14:hiddenFill>
              </a:ext>
            </a:extLst>
          </p:spPr>
        </p:pic>
        <p:pic>
          <p:nvPicPr>
            <p:cNvPr id="140292" name="Picture 4" descr="https://www.iif.com/system/files/chart_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 y="1381742"/>
              <a:ext cx="4650143" cy="472440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2"/>
          <p:cNvSpPr txBox="1">
            <a:spLocks noChangeArrowheads="1"/>
          </p:cNvSpPr>
          <p:nvPr/>
        </p:nvSpPr>
        <p:spPr>
          <a:xfrm>
            <a:off x="2218355" y="58010"/>
            <a:ext cx="6935787" cy="1082675"/>
          </a:xfrm>
          <a:prstGeom prst="rect">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Clr>
                <a:srgbClr val="003366"/>
              </a:buClr>
              <a:buSzPct val="75000"/>
              <a:buFont typeface="Wingdings" pitchFamily="2" charset="2"/>
              <a:buNone/>
            </a:pPr>
            <a:r>
              <a:rPr lang="es-MX" sz="2500" dirty="0" smtClean="0">
                <a:latin typeface="Arial Narrow" pitchFamily="34" charset="0"/>
              </a:rPr>
              <a:t>Y si bien todo esto ha ido acompañado de un renovado interés por flujos a emergentes, persisten condiciones de financiamiento más deterioradas para estas economías.…</a:t>
            </a:r>
            <a:endParaRPr lang="en-US" sz="2500" dirty="0" smtClean="0">
              <a:solidFill>
                <a:srgbClr val="0076BD"/>
              </a:solidFill>
              <a:latin typeface="Arial Narrow" pitchFamily="34" charset="0"/>
            </a:endParaRPr>
          </a:p>
        </p:txBody>
      </p:sp>
    </p:spTree>
    <p:extLst>
      <p:ext uri="{BB962C8B-B14F-4D97-AF65-F5344CB8AC3E}">
        <p14:creationId xmlns:p14="http://schemas.microsoft.com/office/powerpoint/2010/main" val="153574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181998"/>
            <a:ext cx="7132638" cy="503802"/>
          </a:xfrm>
          <a:noFill/>
        </p:spPr>
        <p:txBody>
          <a:bodyPr anchor="t"/>
          <a:lstStyle/>
          <a:p>
            <a:pPr eaLnBrk="1" hangingPunct="1"/>
            <a:r>
              <a:rPr lang="es-MX" sz="2700" dirty="0" smtClean="0">
                <a:latin typeface="Arial Narrow" pitchFamily="34" charset="0"/>
              </a:rPr>
              <a:t>Condiciones Financieras en Economías Emergentes</a:t>
            </a:r>
            <a:endParaRPr lang="en-US" sz="2700" dirty="0" smtClean="0">
              <a:latin typeface="Arial Narrow" pitchFamily="34" charset="0"/>
            </a:endParaRPr>
          </a:p>
        </p:txBody>
      </p:sp>
      <p:sp>
        <p:nvSpPr>
          <p:cNvPr id="4" name="3 Marcador de número de diapositiva"/>
          <p:cNvSpPr txBox="1">
            <a:spLocks noGrp="1"/>
          </p:cNvSpPr>
          <p:nvPr/>
        </p:nvSpPr>
        <p:spPr bwMode="auto">
          <a:xfrm>
            <a:off x="84138" y="6343650"/>
            <a:ext cx="587375" cy="488950"/>
          </a:xfrm>
          <a:prstGeom prst="rect">
            <a:avLst/>
          </a:prstGeom>
          <a:noFill/>
          <a:ln w="9525">
            <a:noFill/>
            <a:miter lim="800000"/>
            <a:headEnd/>
            <a:tailEnd/>
          </a:ln>
        </p:spPr>
        <p:txBody>
          <a:bodyPr anchor="b" anchorCtr="1">
            <a:spAutoFit/>
          </a:bodyPr>
          <a:lstStyle/>
          <a:p>
            <a:pPr>
              <a:lnSpc>
                <a:spcPct val="100000"/>
              </a:lnSpc>
              <a:spcBef>
                <a:spcPct val="0"/>
              </a:spcBef>
              <a:buClrTx/>
              <a:buSzTx/>
              <a:buFontTx/>
              <a:buNone/>
            </a:pPr>
            <a:fld id="{A664849E-EC54-4E05-A73D-7CD99B4946C0}" type="slidenum">
              <a:rPr lang="es-ES" sz="2600">
                <a:solidFill>
                  <a:schemeClr val="bg1"/>
                </a:solidFill>
              </a:rPr>
              <a:pPr>
                <a:lnSpc>
                  <a:spcPct val="100000"/>
                </a:lnSpc>
                <a:spcBef>
                  <a:spcPct val="0"/>
                </a:spcBef>
                <a:buClrTx/>
                <a:buSzTx/>
                <a:buFontTx/>
                <a:buNone/>
              </a:pPr>
              <a:t>9</a:t>
            </a:fld>
            <a:endParaRPr lang="es-ES" sz="2600" dirty="0">
              <a:solidFill>
                <a:schemeClr val="bg1"/>
              </a:solidFill>
            </a:endParaRPr>
          </a:p>
        </p:txBody>
      </p:sp>
      <p:sp>
        <p:nvSpPr>
          <p:cNvPr id="2" name="1 CuadroTexto"/>
          <p:cNvSpPr txBox="1"/>
          <p:nvPr/>
        </p:nvSpPr>
        <p:spPr>
          <a:xfrm>
            <a:off x="2249924" y="986076"/>
            <a:ext cx="6629400" cy="5355312"/>
          </a:xfrm>
          <a:prstGeom prst="rect">
            <a:avLst/>
          </a:prstGeom>
          <a:noFill/>
        </p:spPr>
        <p:txBody>
          <a:bodyPr wrap="square" rtlCol="0">
            <a:spAutoFit/>
          </a:bodyPr>
          <a:lstStyle/>
          <a:p>
            <a:endParaRPr lang="es-CL" b="0" dirty="0" smtClean="0">
              <a:latin typeface="Arial Narrow" pitchFamily="34" charset="0"/>
            </a:endParaRPr>
          </a:p>
          <a:p>
            <a:r>
              <a:rPr lang="es-CL" b="0" dirty="0" smtClean="0">
                <a:latin typeface="Arial Narrow" pitchFamily="34" charset="0"/>
              </a:rPr>
              <a:t>En </a:t>
            </a:r>
            <a:r>
              <a:rPr lang="es-CL" b="0" dirty="0">
                <a:latin typeface="Arial Narrow" pitchFamily="34" charset="0"/>
              </a:rPr>
              <a:t>mercados emergentes, </a:t>
            </a:r>
            <a:r>
              <a:rPr lang="es-CL" b="0" dirty="0" smtClean="0">
                <a:latin typeface="Arial Narrow" pitchFamily="34" charset="0"/>
              </a:rPr>
              <a:t>se destacan </a:t>
            </a:r>
            <a:r>
              <a:rPr lang="es-CL" b="0" dirty="0">
                <a:latin typeface="Arial Narrow" pitchFamily="34" charset="0"/>
              </a:rPr>
              <a:t>los </a:t>
            </a:r>
            <a:r>
              <a:rPr lang="es-CL" b="0" dirty="0" smtClean="0">
                <a:latin typeface="Arial Narrow" pitchFamily="34" charset="0"/>
              </a:rPr>
              <a:t>positivos efectos que ha tenido sobre los flujos de capitales a esas economías, el eventual retraso en la </a:t>
            </a:r>
            <a:r>
              <a:rPr lang="es-CL" b="0" dirty="0">
                <a:latin typeface="Arial Narrow" pitchFamily="34" charset="0"/>
              </a:rPr>
              <a:t>trayectoria </a:t>
            </a:r>
            <a:r>
              <a:rPr lang="es-CL" b="0" dirty="0" smtClean="0">
                <a:latin typeface="Arial Narrow" pitchFamily="34" charset="0"/>
              </a:rPr>
              <a:t>al alza de la </a:t>
            </a:r>
            <a:r>
              <a:rPr lang="es-CL" b="0" dirty="0">
                <a:latin typeface="Arial Narrow" pitchFamily="34" charset="0"/>
              </a:rPr>
              <a:t>tasa de política de la </a:t>
            </a:r>
            <a:r>
              <a:rPr lang="es-CL" b="0" dirty="0" smtClean="0">
                <a:latin typeface="Arial Narrow" pitchFamily="34" charset="0"/>
              </a:rPr>
              <a:t>FED. </a:t>
            </a:r>
          </a:p>
          <a:p>
            <a:endParaRPr lang="es-CL" b="0" dirty="0">
              <a:latin typeface="Arial Narrow" pitchFamily="34" charset="0"/>
            </a:endParaRPr>
          </a:p>
          <a:p>
            <a:r>
              <a:rPr lang="es-CL" b="0" dirty="0" smtClean="0">
                <a:latin typeface="Arial Narrow" pitchFamily="34" charset="0"/>
              </a:rPr>
              <a:t>No obstante, los continuos </a:t>
            </a:r>
            <a:r>
              <a:rPr lang="es-CL" b="0" dirty="0">
                <a:latin typeface="Arial Narrow" pitchFamily="34" charset="0"/>
              </a:rPr>
              <a:t>signos de </a:t>
            </a:r>
            <a:r>
              <a:rPr lang="es-CL" b="0" dirty="0" smtClean="0">
                <a:latin typeface="Arial Narrow" pitchFamily="34" charset="0"/>
              </a:rPr>
              <a:t>mayor fortaleza del </a:t>
            </a:r>
            <a:r>
              <a:rPr lang="es-CL" b="0" dirty="0">
                <a:latin typeface="Arial Narrow" pitchFamily="34" charset="0"/>
              </a:rPr>
              <a:t>mercado laboral </a:t>
            </a:r>
            <a:r>
              <a:rPr lang="es-CL" b="0" dirty="0" smtClean="0">
                <a:latin typeface="Arial Narrow" pitchFamily="34" charset="0"/>
              </a:rPr>
              <a:t>de los EE.UU. podrían </a:t>
            </a:r>
            <a:r>
              <a:rPr lang="es-CL" b="0" dirty="0">
                <a:latin typeface="Arial Narrow" pitchFamily="34" charset="0"/>
              </a:rPr>
              <a:t>llevar a una </a:t>
            </a:r>
            <a:r>
              <a:rPr lang="es-CL" b="0" dirty="0" smtClean="0">
                <a:latin typeface="Arial Narrow" pitchFamily="34" charset="0"/>
              </a:rPr>
              <a:t>reversión al alza en </a:t>
            </a:r>
            <a:r>
              <a:rPr lang="es-CL" b="0" dirty="0">
                <a:latin typeface="Arial Narrow" pitchFamily="34" charset="0"/>
              </a:rPr>
              <a:t>la curva de tasas </a:t>
            </a:r>
            <a:r>
              <a:rPr lang="es-CL" b="0" dirty="0" smtClean="0">
                <a:latin typeface="Arial Narrow" pitchFamily="34" charset="0"/>
              </a:rPr>
              <a:t>en USD con </a:t>
            </a:r>
            <a:r>
              <a:rPr lang="es-CL" b="0" dirty="0">
                <a:latin typeface="Arial Narrow" pitchFamily="34" charset="0"/>
              </a:rPr>
              <a:t>un impacto negativo en los mercados emergentes</a:t>
            </a:r>
            <a:r>
              <a:rPr lang="es-CL" b="0" dirty="0" smtClean="0">
                <a:latin typeface="Arial Narrow" pitchFamily="34" charset="0"/>
              </a:rPr>
              <a:t>.</a:t>
            </a:r>
          </a:p>
          <a:p>
            <a:endParaRPr lang="es-CL" b="0" dirty="0">
              <a:latin typeface="Arial Narrow" pitchFamily="34" charset="0"/>
            </a:endParaRPr>
          </a:p>
          <a:p>
            <a:r>
              <a:rPr lang="es-CL" b="0" dirty="0" smtClean="0">
                <a:latin typeface="Arial Narrow" pitchFamily="34" charset="0"/>
              </a:rPr>
              <a:t>Por su parte, las condiciones financieras siguen siendo más deterioradas para esta clase de economías</a:t>
            </a:r>
            <a:r>
              <a:rPr lang="es-CL" b="0" dirty="0">
                <a:latin typeface="Arial Narrow" pitchFamily="34" charset="0"/>
              </a:rPr>
              <a:t>, debido a la debilidad de la demanda y </a:t>
            </a:r>
            <a:r>
              <a:rPr lang="es-CL" b="0" dirty="0" smtClean="0">
                <a:latin typeface="Arial Narrow" pitchFamily="34" charset="0"/>
              </a:rPr>
              <a:t>bajos precios </a:t>
            </a:r>
            <a:r>
              <a:rPr lang="es-CL" b="0" dirty="0">
                <a:latin typeface="Arial Narrow" pitchFamily="34" charset="0"/>
              </a:rPr>
              <a:t>de las materias </a:t>
            </a:r>
            <a:r>
              <a:rPr lang="es-CL" b="0" dirty="0" smtClean="0">
                <a:latin typeface="Arial Narrow" pitchFamily="34" charset="0"/>
              </a:rPr>
              <a:t>primas, particularmente en LATAM.</a:t>
            </a:r>
          </a:p>
          <a:p>
            <a:endParaRPr lang="es-CL" b="0" dirty="0">
              <a:latin typeface="Arial Narrow" pitchFamily="34" charset="0"/>
            </a:endParaRPr>
          </a:p>
          <a:p>
            <a:r>
              <a:rPr lang="es-CL" b="0" dirty="0" smtClean="0">
                <a:latin typeface="Arial Narrow" pitchFamily="34" charset="0"/>
              </a:rPr>
              <a:t>En el caso de la banca, esto ha significado incrementos en la cartera vencida y endurecimiento en las condiciones de crédito.</a:t>
            </a:r>
          </a:p>
          <a:p>
            <a:endParaRPr lang="es-CL" dirty="0" smtClean="0">
              <a:latin typeface="Arial Narrow" pitchFamily="34" charset="0"/>
            </a:endParaRPr>
          </a:p>
          <a:p>
            <a:r>
              <a:rPr lang="es-CL" dirty="0" smtClean="0">
                <a:latin typeface="Arial Narrow" pitchFamily="34" charset="0"/>
              </a:rPr>
              <a:t>La pregunta que surge es: ¿Cuánto durará esta ventana que aparece como algo más favorable para los emergentes? </a:t>
            </a:r>
          </a:p>
          <a:p>
            <a:endParaRPr lang="es-CL" b="0" dirty="0" smtClean="0">
              <a:latin typeface="Arial Narrow" pitchFamily="34" charset="0"/>
            </a:endParaRPr>
          </a:p>
        </p:txBody>
      </p:sp>
    </p:spTree>
    <p:extLst>
      <p:ext uri="{BB962C8B-B14F-4D97-AF65-F5344CB8AC3E}">
        <p14:creationId xmlns:p14="http://schemas.microsoft.com/office/powerpoint/2010/main" val="155024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ápsulas">
  <a:themeElements>
    <a:clrScheme name="">
      <a:dk1>
        <a:srgbClr val="003366"/>
      </a:dk1>
      <a:lt1>
        <a:srgbClr val="FFFFFF"/>
      </a:lt1>
      <a:dk2>
        <a:srgbClr val="0076BD"/>
      </a:dk2>
      <a:lt2>
        <a:srgbClr val="003366"/>
      </a:lt2>
      <a:accent1>
        <a:srgbClr val="0076BD"/>
      </a:accent1>
      <a:accent2>
        <a:srgbClr val="33CCCC"/>
      </a:accent2>
      <a:accent3>
        <a:srgbClr val="FFFFFF"/>
      </a:accent3>
      <a:accent4>
        <a:srgbClr val="002A56"/>
      </a:accent4>
      <a:accent5>
        <a:srgbClr val="AABDDB"/>
      </a:accent5>
      <a:accent6>
        <a:srgbClr val="2DB9B9"/>
      </a:accent6>
      <a:hlink>
        <a:srgbClr val="666699"/>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1"/>
          </a:buClr>
          <a:buSzPct val="75000"/>
          <a:buFont typeface="Wingdings" pitchFamily="2" charset="2"/>
          <a:buChar char="l"/>
          <a:tabLst/>
          <a:defRPr kumimoji="0" lang="es-E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1"/>
          </a:buClr>
          <a:buSzPct val="75000"/>
          <a:buFont typeface="Wingdings" pitchFamily="2" charset="2"/>
          <a:buChar char="l"/>
          <a:tabLst/>
          <a:defRPr kumimoji="0" lang="es-ES" sz="2000" b="1" i="0" u="none" strike="noStrike" cap="none" normalizeH="0" baseline="0" smtClean="0">
            <a:ln>
              <a:noFill/>
            </a:ln>
            <a:solidFill>
              <a:schemeClr val="tx1"/>
            </a:solidFill>
            <a:effectLst/>
            <a:latin typeface="Arial" charset="0"/>
          </a:defRPr>
        </a:defPPr>
      </a:lstStyle>
    </a:lnDef>
  </a:objectDefaults>
  <a:extraClrSchemeLst>
    <a:extraClrScheme>
      <a:clrScheme name="Cápsula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ápsula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ápsula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ápsula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4684</TotalTime>
  <Words>1566</Words>
  <Application>Microsoft Office PowerPoint</Application>
  <PresentationFormat>Presentación en pantalla (4:3)</PresentationFormat>
  <Paragraphs>124</Paragraphs>
  <Slides>26</Slides>
  <Notes>12</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26</vt:i4>
      </vt:variant>
    </vt:vector>
  </HeadingPairs>
  <TitlesOfParts>
    <vt:vector size="28" baseType="lpstr">
      <vt:lpstr>1_Cápsulas</vt:lpstr>
      <vt:lpstr>\\99.235.0.70\cief\Karla\07_PRESENTACION FINANCIERO.xlsx!Commodities!R1C2:R29C10</vt:lpstr>
      <vt:lpstr>¿Hacia dónde se encaminan las economías regionales?</vt:lpstr>
      <vt:lpstr>NOVEDADES RECIENTES EN Mercados Financieros</vt:lpstr>
      <vt:lpstr>Resumen Coyuntura Financiera Global</vt:lpstr>
      <vt:lpstr>Presentación de PowerPoint</vt:lpstr>
      <vt:lpstr>Presentación de PowerPoint</vt:lpstr>
      <vt:lpstr>Presentación de PowerPoint</vt:lpstr>
      <vt:lpstr>Presentación de PowerPoint</vt:lpstr>
      <vt:lpstr>Presentación de PowerPoint</vt:lpstr>
      <vt:lpstr>Condiciones Financieras en Economías Emergentes</vt:lpstr>
      <vt:lpstr>Escenario Actual economías latam</vt:lpstr>
      <vt:lpstr>Presentación de PowerPoint</vt:lpstr>
      <vt:lpstr>Presentación de PowerPoint</vt:lpstr>
      <vt:lpstr>Presentación de PowerPoint</vt:lpstr>
      <vt:lpstr>Lo cual ha limitado actualmente el espacio para entregar un mayor impulso vía reducciones en las tasas de política monetaria…</vt:lpstr>
      <vt:lpstr>Presentación de PowerPoint</vt:lpstr>
      <vt:lpstr>Presentación de PowerPoint</vt:lpstr>
      <vt:lpstr>Presentación de PowerPoint</vt:lpstr>
      <vt:lpstr>El espacio para aplicar política fiscal expansiva en el ciclo actual es bastante limitado en algunas economías de la región…</vt:lpstr>
      <vt:lpstr>Colombia: Resumen Ejecutivo</vt:lpstr>
      <vt:lpstr>Colombia: Resumen Ejecutivo</vt:lpstr>
      <vt:lpstr>Colombia: Resumen Ejecutivo</vt:lpstr>
      <vt:lpstr>Crecimiento de Largo Plazo</vt:lpstr>
      <vt:lpstr>Presentación de PowerPoint</vt:lpstr>
      <vt:lpstr>…hacen necesario abordar los problemas estructurales de larga data para elevar la inversión, la productividad y el crecimiento potencial.</vt:lpstr>
      <vt:lpstr>Presentación de PowerPoint</vt:lpstr>
      <vt:lpstr>¿Hacia dónde se encaminan las economías regionales?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PERSPECTIVAS ECONÓMICAS AMÉRICA LATINA</dc:title>
  <dc:creator>Nicolas Birkner Gilabert</dc:creator>
  <cp:lastModifiedBy>Ingrid Benninghoff P</cp:lastModifiedBy>
  <cp:revision>191</cp:revision>
  <cp:lastPrinted>2015-05-05T20:34:43Z</cp:lastPrinted>
  <dcterms:created xsi:type="dcterms:W3CDTF">2014-12-02T14:51:27Z</dcterms:created>
  <dcterms:modified xsi:type="dcterms:W3CDTF">2015-05-07T17:34:09Z</dcterms:modified>
</cp:coreProperties>
</file>